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351" r:id="rId3"/>
    <p:sldId id="352" r:id="rId4"/>
    <p:sldId id="353" r:id="rId5"/>
    <p:sldId id="354" r:id="rId6"/>
    <p:sldId id="355" r:id="rId7"/>
    <p:sldId id="260" r:id="rId8"/>
    <p:sldId id="261" r:id="rId9"/>
    <p:sldId id="262" r:id="rId10"/>
    <p:sldId id="271" r:id="rId11"/>
    <p:sldId id="272" r:id="rId12"/>
    <p:sldId id="274" r:id="rId13"/>
    <p:sldId id="283" r:id="rId14"/>
    <p:sldId id="276" r:id="rId15"/>
    <p:sldId id="282" r:id="rId16"/>
    <p:sldId id="281" r:id="rId17"/>
    <p:sldId id="304" r:id="rId18"/>
    <p:sldId id="463" r:id="rId19"/>
    <p:sldId id="306" r:id="rId20"/>
    <p:sldId id="311" r:id="rId21"/>
    <p:sldId id="348" r:id="rId22"/>
    <p:sldId id="349" r:id="rId23"/>
    <p:sldId id="285" r:id="rId24"/>
    <p:sldId id="464" r:id="rId25"/>
    <p:sldId id="288" r:id="rId26"/>
    <p:sldId id="293" r:id="rId27"/>
    <p:sldId id="289" r:id="rId28"/>
    <p:sldId id="290" r:id="rId29"/>
    <p:sldId id="298" r:id="rId30"/>
    <p:sldId id="299" r:id="rId31"/>
    <p:sldId id="300" r:id="rId32"/>
    <p:sldId id="291" r:id="rId33"/>
    <p:sldId id="312" r:id="rId34"/>
    <p:sldId id="442" r:id="rId35"/>
    <p:sldId id="301" r:id="rId36"/>
    <p:sldId id="297" r:id="rId37"/>
    <p:sldId id="340" r:id="rId38"/>
    <p:sldId id="431" r:id="rId39"/>
    <p:sldId id="433" r:id="rId40"/>
    <p:sldId id="437" r:id="rId41"/>
    <p:sldId id="436" r:id="rId42"/>
    <p:sldId id="438" r:id="rId43"/>
    <p:sldId id="344" r:id="rId44"/>
    <p:sldId id="341" r:id="rId45"/>
    <p:sldId id="342" r:id="rId46"/>
    <p:sldId id="343" r:id="rId47"/>
    <p:sldId id="275" r:id="rId48"/>
    <p:sldId id="456" r:id="rId49"/>
    <p:sldId id="457" r:id="rId50"/>
    <p:sldId id="466" r:id="rId51"/>
    <p:sldId id="467" r:id="rId52"/>
    <p:sldId id="469" r:id="rId53"/>
    <p:sldId id="458" r:id="rId54"/>
    <p:sldId id="459" r:id="rId55"/>
    <p:sldId id="472" r:id="rId56"/>
    <p:sldId id="473" r:id="rId57"/>
    <p:sldId id="460" r:id="rId58"/>
    <p:sldId id="447" r:id="rId59"/>
    <p:sldId id="448" r:id="rId60"/>
    <p:sldId id="449" r:id="rId61"/>
    <p:sldId id="45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4" autoAdjust="0"/>
    <p:restoredTop sz="90247" autoAdjust="0"/>
  </p:normalViewPr>
  <p:slideViewPr>
    <p:cSldViewPr snapToGrid="0">
      <p:cViewPr varScale="1">
        <p:scale>
          <a:sx n="103" d="100"/>
          <a:sy n="103" d="100"/>
        </p:scale>
        <p:origin x="8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65F3C0-3E0A-4761-B112-F3412F1E9D29}"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092C0-ED36-4AD8-AEB5-A78BCF1B7D44}" type="slidenum">
              <a:rPr lang="en-US" smtClean="0"/>
              <a:t>‹#›</a:t>
            </a:fld>
            <a:endParaRPr lang="en-US"/>
          </a:p>
        </p:txBody>
      </p:sp>
    </p:spTree>
    <p:extLst>
      <p:ext uri="{BB962C8B-B14F-4D97-AF65-F5344CB8AC3E}">
        <p14:creationId xmlns:p14="http://schemas.microsoft.com/office/powerpoint/2010/main" val="2930705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fld id="{45406150-65B5-460E-B215-DFD8FD3876EF}" type="slidenum">
              <a:rPr lang="en-US" altLang="en-US" sz="1200"/>
              <a:pPr/>
              <a:t>2</a:t>
            </a:fld>
            <a:endParaRPr lang="en-US" altLang="en-US" sz="1200" dirty="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itchFamily="34" charset="-128"/>
              </a:rPr>
              <a:t>Collagen</a:t>
            </a:r>
          </a:p>
          <a:p>
            <a:endParaRPr lang="en-US" altLang="en-US" dirty="0">
              <a:ea typeface="ＭＳ Ｐゴシック" pitchFamily="34" charset="-128"/>
            </a:endParaRPr>
          </a:p>
        </p:txBody>
      </p:sp>
    </p:spTree>
    <p:extLst>
      <p:ext uri="{BB962C8B-B14F-4D97-AF65-F5344CB8AC3E}">
        <p14:creationId xmlns:p14="http://schemas.microsoft.com/office/powerpoint/2010/main" val="31039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a:t>
            </a:r>
            <a:r>
              <a:rPr lang="en-US" baseline="0" dirty="0"/>
              <a:t> approach for finding regulatory variants is to perform an eQTL study.  For *common* genetic variants, we can simply look across a sample of individuals and directly test for association between genotype at the variant and expression of nearby genes, or even all genes.</a:t>
            </a:r>
            <a:endParaRPr lang="en-US" dirty="0"/>
          </a:p>
        </p:txBody>
      </p:sp>
      <p:sp>
        <p:nvSpPr>
          <p:cNvPr id="4" name="Slide Number Placeholder 3"/>
          <p:cNvSpPr>
            <a:spLocks noGrp="1"/>
          </p:cNvSpPr>
          <p:nvPr>
            <p:ph type="sldNum" sz="quarter" idx="10"/>
          </p:nvPr>
        </p:nvSpPr>
        <p:spPr/>
        <p:txBody>
          <a:bodyPr/>
          <a:lstStyle/>
          <a:p>
            <a:fld id="{FDE1D7BA-9710-424F-AA3A-A21331727D01}" type="slidenum">
              <a:rPr lang="en-US" smtClean="0"/>
              <a:t>54</a:t>
            </a:fld>
            <a:endParaRPr lang="en-US"/>
          </a:p>
        </p:txBody>
      </p:sp>
    </p:spTree>
    <p:extLst>
      <p:ext uri="{BB962C8B-B14F-4D97-AF65-F5344CB8AC3E}">
        <p14:creationId xmlns:p14="http://schemas.microsoft.com/office/powerpoint/2010/main" val="957052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E1D7BA-9710-424F-AA3A-A21331727D01}" type="slidenum">
              <a:rPr lang="en-US" smtClean="0"/>
              <a:t>57</a:t>
            </a:fld>
            <a:endParaRPr lang="en-US"/>
          </a:p>
        </p:txBody>
      </p:sp>
    </p:spTree>
    <p:extLst>
      <p:ext uri="{BB962C8B-B14F-4D97-AF65-F5344CB8AC3E}">
        <p14:creationId xmlns:p14="http://schemas.microsoft.com/office/powerpoint/2010/main" val="3478334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a:t>
            </a:r>
            <a:r>
              <a:rPr lang="en-US" baseline="0" dirty="0"/>
              <a:t> then, even more ambitious projects have evaluated the impact of genetic variation on gene expression in larger and more targeted studies.</a:t>
            </a:r>
          </a:p>
        </p:txBody>
      </p:sp>
      <p:sp>
        <p:nvSpPr>
          <p:cNvPr id="4" name="Slide Number Placeholder 3"/>
          <p:cNvSpPr>
            <a:spLocks noGrp="1"/>
          </p:cNvSpPr>
          <p:nvPr>
            <p:ph type="sldNum" sz="quarter" idx="10"/>
          </p:nvPr>
        </p:nvSpPr>
        <p:spPr/>
        <p:txBody>
          <a:bodyPr/>
          <a:lstStyle/>
          <a:p>
            <a:fld id="{FDE1D7BA-9710-424F-AA3A-A21331727D01}" type="slidenum">
              <a:rPr lang="en-US" smtClean="0"/>
              <a:t>58</a:t>
            </a:fld>
            <a:endParaRPr lang="en-US"/>
          </a:p>
        </p:txBody>
      </p:sp>
    </p:spTree>
    <p:extLst>
      <p:ext uri="{BB962C8B-B14F-4D97-AF65-F5344CB8AC3E}">
        <p14:creationId xmlns:p14="http://schemas.microsoft.com/office/powerpoint/2010/main" val="85924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itchFamily="34" charset="-128"/>
              </a:rPr>
              <a:t>About 4000 nucleotides, about 1 / millionth of the human genome</a:t>
            </a:r>
          </a:p>
          <a:p>
            <a:r>
              <a:rPr lang="en-US" altLang="en-US" dirty="0">
                <a:ea typeface="ＭＳ Ｐゴシック" pitchFamily="34" charset="-128"/>
              </a:rPr>
              <a:t>If I showed you one such slide each second it would take 11.5 days to show you all million slides of a single genome</a:t>
            </a: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fld id="{68F8E2F4-C3EA-4AEC-9067-94727904751D}" type="slidenum">
              <a:rPr lang="en-US" altLang="en-US" sz="1200"/>
              <a:pPr/>
              <a:t>3</a:t>
            </a:fld>
            <a:endParaRPr lang="en-US" altLang="en-US" sz="1200" dirty="0"/>
          </a:p>
        </p:txBody>
      </p:sp>
    </p:spTree>
    <p:extLst>
      <p:ext uri="{BB962C8B-B14F-4D97-AF65-F5344CB8AC3E}">
        <p14:creationId xmlns:p14="http://schemas.microsoft.com/office/powerpoint/2010/main" val="75628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itchFamily="34" charset="-128"/>
              </a:rPr>
              <a:t>The long-term promise of genomics is readily evident…But this fundamental difference between medical science and medical practice lies at the root of the challenges we face as we try to implement the fruits of the HGP to realize better health for our patients and the public</a:t>
            </a:r>
          </a:p>
          <a:p>
            <a:endParaRPr lang="en-US" altLang="en-US" dirty="0">
              <a:ea typeface="ＭＳ Ｐゴシック" pitchFamily="34" charset="-128"/>
            </a:endParaRPr>
          </a:p>
          <a:p>
            <a:endParaRPr lang="en-US" altLang="en-US" dirty="0">
              <a:ea typeface="ＭＳ Ｐゴシック" pitchFamily="34" charset="-128"/>
            </a:endParaRPr>
          </a:p>
          <a:p>
            <a:r>
              <a:rPr lang="en-US" altLang="en-US" b="1" u="sng" dirty="0">
                <a:ea typeface="ＭＳ Ｐゴシック" pitchFamily="34" charset="-128"/>
              </a:rPr>
              <a:t>Published Genome-Wide Associations through 9/2009, 536 published GWA at p &lt; 5 x 10-8</a:t>
            </a:r>
          </a:p>
          <a:p>
            <a:endParaRPr lang="en-US" altLang="en-US" dirty="0">
              <a:ea typeface="ＭＳ Ｐゴシック" pitchFamily="34" charset="-128"/>
            </a:endParaRPr>
          </a:p>
          <a:p>
            <a:r>
              <a:rPr lang="en-US" altLang="en-US" dirty="0">
                <a:ea typeface="ＭＳ Ｐゴシック" pitchFamily="34" charset="-128"/>
              </a:rPr>
              <a:t>The </a:t>
            </a:r>
            <a:r>
              <a:rPr lang="en-US" altLang="en-US" dirty="0" err="1">
                <a:ea typeface="ＭＳ Ｐゴシック" pitchFamily="34" charset="-128"/>
              </a:rPr>
              <a:t>HuGE</a:t>
            </a:r>
            <a:r>
              <a:rPr lang="en-US" altLang="en-US" dirty="0">
                <a:ea typeface="ＭＳ Ｐゴシック" pitchFamily="34" charset="-128"/>
              </a:rPr>
              <a:t> navigator does that</a:t>
            </a:r>
          </a:p>
          <a:p>
            <a:r>
              <a:rPr lang="en-US" altLang="en-US" dirty="0">
                <a:ea typeface="ＭＳ Ｐゴシック" pitchFamily="34" charset="-128"/>
              </a:rPr>
              <a:t>http://www.hugenavigator.net/HuGENavigator/startPagePubLit.do</a:t>
            </a:r>
          </a:p>
          <a:p>
            <a:r>
              <a:rPr lang="en-US" altLang="en-US" dirty="0">
                <a:ea typeface="ＭＳ Ｐゴシック" pitchFamily="34" charset="-128"/>
              </a:rPr>
              <a:t>click on GWAS</a:t>
            </a:r>
          </a:p>
          <a:p>
            <a:r>
              <a:rPr lang="en-US" altLang="en-US" dirty="0">
                <a:ea typeface="ＭＳ Ｐゴシック" pitchFamily="34" charset="-128"/>
              </a:rPr>
              <a:t>Also, it connects with the GWAS catalog from </a:t>
            </a:r>
            <a:r>
              <a:rPr lang="en-US" altLang="en-US" dirty="0" err="1">
                <a:ea typeface="ＭＳ Ｐゴシック" pitchFamily="34" charset="-128"/>
              </a:rPr>
              <a:t>NHGRi</a:t>
            </a:r>
            <a:endParaRPr lang="en-US" altLang="en-US" dirty="0">
              <a:ea typeface="ＭＳ Ｐゴシック" pitchFamily="34" charset="-128"/>
            </a:endParaRPr>
          </a:p>
          <a:p>
            <a:r>
              <a:rPr lang="en-US" altLang="en-US" dirty="0">
                <a:ea typeface="ＭＳ Ｐゴシック" pitchFamily="34" charset="-128"/>
              </a:rPr>
              <a:t> http://www.genome.gov/gwastudies/</a:t>
            </a:r>
          </a:p>
          <a:p>
            <a:endParaRPr lang="en-US" altLang="en-US" dirty="0">
              <a:ea typeface="ＭＳ Ｐゴシック" pitchFamily="34" charset="-128"/>
            </a:endParaRPr>
          </a:p>
          <a:p>
            <a:endParaRPr lang="en-US" altLang="en-US" dirty="0">
              <a:ea typeface="ＭＳ Ｐゴシック" pitchFamily="34" charset="-128"/>
            </a:endParaRPr>
          </a:p>
          <a:p>
            <a:endParaRPr lang="en-US" altLang="en-US" dirty="0">
              <a:ea typeface="ＭＳ Ｐゴシック" pitchFamily="34" charset="-128"/>
            </a:endParaRPr>
          </a:p>
        </p:txBody>
      </p:sp>
    </p:spTree>
    <p:extLst>
      <p:ext uri="{BB962C8B-B14F-4D97-AF65-F5344CB8AC3E}">
        <p14:creationId xmlns:p14="http://schemas.microsoft.com/office/powerpoint/2010/main" val="1554811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FCC6D0-69F2-0645-A847-DC6A1B3575A1}" type="slidenum">
              <a:rPr lang="en-US" smtClean="0"/>
              <a:t>17</a:t>
            </a:fld>
            <a:endParaRPr lang="en-US"/>
          </a:p>
        </p:txBody>
      </p:sp>
    </p:spTree>
    <p:extLst>
      <p:ext uri="{BB962C8B-B14F-4D97-AF65-F5344CB8AC3E}">
        <p14:creationId xmlns:p14="http://schemas.microsoft.com/office/powerpoint/2010/main" val="1124419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FCC6D0-69F2-0645-A847-DC6A1B3575A1}" type="slidenum">
              <a:rPr lang="en-US" smtClean="0"/>
              <a:t>18</a:t>
            </a:fld>
            <a:endParaRPr lang="en-US"/>
          </a:p>
        </p:txBody>
      </p:sp>
    </p:spTree>
    <p:extLst>
      <p:ext uri="{BB962C8B-B14F-4D97-AF65-F5344CB8AC3E}">
        <p14:creationId xmlns:p14="http://schemas.microsoft.com/office/powerpoint/2010/main" val="1432395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092C0-ED36-4AD8-AEB5-A78BCF1B7D44}" type="slidenum">
              <a:rPr lang="en-US" smtClean="0"/>
              <a:t>28</a:t>
            </a:fld>
            <a:endParaRPr lang="en-US"/>
          </a:p>
        </p:txBody>
      </p:sp>
    </p:spTree>
    <p:extLst>
      <p:ext uri="{BB962C8B-B14F-4D97-AF65-F5344CB8AC3E}">
        <p14:creationId xmlns:p14="http://schemas.microsoft.com/office/powerpoint/2010/main" val="3661939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a:extLst>
              <a:ext uri="{FF2B5EF4-FFF2-40B4-BE49-F238E27FC236}">
                <a16:creationId xmlns:a16="http://schemas.microsoft.com/office/drawing/2014/main" id="{4B7381A4-0A7C-17AA-326A-D17E432267CA}"/>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08BFACF-76AD-4F7E-8A23-97068D481D5E}" type="slidenum">
              <a:rPr lang="en-US" altLang="en-US" sz="1300" b="0"/>
              <a:pPr eaLnBrk="1" hangingPunct="1"/>
              <a:t>34</a:t>
            </a:fld>
            <a:endParaRPr lang="en-US" altLang="en-US" sz="1300" b="0"/>
          </a:p>
        </p:txBody>
      </p:sp>
      <p:sp>
        <p:nvSpPr>
          <p:cNvPr id="70657" name="Text Box 1">
            <a:extLst>
              <a:ext uri="{FF2B5EF4-FFF2-40B4-BE49-F238E27FC236}">
                <a16:creationId xmlns:a16="http://schemas.microsoft.com/office/drawing/2014/main" id="{7824B9BE-1704-D02C-0037-718B81ACE241}"/>
              </a:ext>
            </a:extLst>
          </p:cNvPr>
          <p:cNvSpPr txBox="1">
            <a:spLocks noGrp="1" noRot="1" noChangeAspect="1" noChangeArrowheads="1"/>
          </p:cNvSpPr>
          <p:nvPr>
            <p:ph type="sldImg"/>
          </p:nvPr>
        </p:nvSpPr>
        <p:spPr>
          <a:xfrm>
            <a:off x="458788" y="720725"/>
            <a:ext cx="6397625" cy="3598863"/>
          </a:xfrm>
          <a:solidFill>
            <a:srgbClr val="FFFFFF"/>
          </a:solidFill>
          <a:ln/>
        </p:spPr>
      </p:sp>
      <p:sp>
        <p:nvSpPr>
          <p:cNvPr id="70658" name="Text Box 2">
            <a:extLst>
              <a:ext uri="{FF2B5EF4-FFF2-40B4-BE49-F238E27FC236}">
                <a16:creationId xmlns:a16="http://schemas.microsoft.com/office/drawing/2014/main" id="{63723B7E-44CD-F42C-453F-EFB256DF384F}"/>
              </a:ext>
            </a:extLst>
          </p:cNvPr>
          <p:cNvSpPr>
            <a:spLocks noGrp="1" noChangeArrowheads="1"/>
          </p:cNvSpPr>
          <p:nvPr>
            <p:ph type="body" idx="1"/>
          </p:nvPr>
        </p:nvSpPr>
        <p:spPr>
          <a:xfrm>
            <a:off x="731838" y="4559300"/>
            <a:ext cx="5851525"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eaLnBrk="1" hangingPunct="1">
              <a:defRPr/>
            </a:pPr>
            <a:endParaRPr lang="en-US">
              <a:ea typeface="ＭＳ Ｐゴシック" charset="0"/>
            </a:endParaRPr>
          </a:p>
        </p:txBody>
      </p:sp>
    </p:spTree>
    <p:extLst>
      <p:ext uri="{BB962C8B-B14F-4D97-AF65-F5344CB8AC3E}">
        <p14:creationId xmlns:p14="http://schemas.microsoft.com/office/powerpoint/2010/main" val="2586240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3">
            <a:extLst>
              <a:ext uri="{FF2B5EF4-FFF2-40B4-BE49-F238E27FC236}">
                <a16:creationId xmlns:a16="http://schemas.microsoft.com/office/drawing/2014/main" id="{E9B63A2E-FA45-CA75-1A46-04A66085EE16}"/>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A54DEFB-9C2B-4C50-B7A6-4A709CD07944}" type="slidenum">
              <a:rPr lang="en-US" altLang="en-US" sz="1300" b="0"/>
              <a:pPr eaLnBrk="1" hangingPunct="1"/>
              <a:t>52</a:t>
            </a:fld>
            <a:endParaRPr lang="en-US" altLang="en-US" sz="1300" b="0"/>
          </a:p>
        </p:txBody>
      </p:sp>
      <p:sp>
        <p:nvSpPr>
          <p:cNvPr id="88065" name="Text Box 1">
            <a:extLst>
              <a:ext uri="{FF2B5EF4-FFF2-40B4-BE49-F238E27FC236}">
                <a16:creationId xmlns:a16="http://schemas.microsoft.com/office/drawing/2014/main" id="{CEF42C40-CDBB-E818-C9A9-860B4B3978F0}"/>
              </a:ext>
            </a:extLst>
          </p:cNvPr>
          <p:cNvSpPr txBox="1">
            <a:spLocks noGrp="1" noRot="1" noChangeAspect="1" noChangeArrowheads="1"/>
          </p:cNvSpPr>
          <p:nvPr>
            <p:ph type="sldImg"/>
          </p:nvPr>
        </p:nvSpPr>
        <p:spPr>
          <a:xfrm>
            <a:off x="458788" y="720725"/>
            <a:ext cx="6396037" cy="3598863"/>
          </a:xfrm>
          <a:solidFill>
            <a:srgbClr val="FFFFFF"/>
          </a:solidFill>
          <a:ln/>
        </p:spPr>
      </p:sp>
      <p:sp>
        <p:nvSpPr>
          <p:cNvPr id="88066" name="Text Box 2">
            <a:extLst>
              <a:ext uri="{FF2B5EF4-FFF2-40B4-BE49-F238E27FC236}">
                <a16:creationId xmlns:a16="http://schemas.microsoft.com/office/drawing/2014/main" id="{5E000308-84E7-FC09-C06A-454C5E012B56}"/>
              </a:ext>
            </a:extLst>
          </p:cNvPr>
          <p:cNvSpPr>
            <a:spLocks noGrp="1" noChangeArrowheads="1"/>
          </p:cNvSpPr>
          <p:nvPr>
            <p:ph type="body" idx="1"/>
          </p:nvPr>
        </p:nvSpPr>
        <p:spPr>
          <a:xfrm>
            <a:off x="731838" y="4559300"/>
            <a:ext cx="5849937" cy="4319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eaLnBrk="1" hangingPunct="1">
              <a:defRPr/>
            </a:pPr>
            <a:endParaRPr lang="en-US">
              <a:ea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1EA1F-D6F0-4B6E-8A5B-80FE8397F824}" type="slidenum">
              <a:rPr lang="en-US" smtClean="0"/>
              <a:t>53</a:t>
            </a:fld>
            <a:endParaRPr lang="en-US" dirty="0"/>
          </a:p>
        </p:txBody>
      </p:sp>
    </p:spTree>
    <p:extLst>
      <p:ext uri="{BB962C8B-B14F-4D97-AF65-F5344CB8AC3E}">
        <p14:creationId xmlns:p14="http://schemas.microsoft.com/office/powerpoint/2010/main" val="922214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BA0C-62AC-5B98-E9B7-25308EEA2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D8D3D7-6990-0D69-7E68-3015A36849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6C8E19-04C6-5F74-195B-541A654A5319}"/>
              </a:ext>
            </a:extLst>
          </p:cNvPr>
          <p:cNvSpPr>
            <a:spLocks noGrp="1"/>
          </p:cNvSpPr>
          <p:nvPr>
            <p:ph type="dt" sz="half" idx="10"/>
          </p:nvPr>
        </p:nvSpPr>
        <p:spPr/>
        <p:txBody>
          <a:bodyPr/>
          <a:lstStyle/>
          <a:p>
            <a:fld id="{9D95256F-EC93-4A64-AEF6-12FDBA3F4B79}" type="datetimeFigureOut">
              <a:rPr lang="en-US" smtClean="0"/>
              <a:t>10/2/2023</a:t>
            </a:fld>
            <a:endParaRPr lang="en-US"/>
          </a:p>
        </p:txBody>
      </p:sp>
      <p:sp>
        <p:nvSpPr>
          <p:cNvPr id="5" name="Footer Placeholder 4">
            <a:extLst>
              <a:ext uri="{FF2B5EF4-FFF2-40B4-BE49-F238E27FC236}">
                <a16:creationId xmlns:a16="http://schemas.microsoft.com/office/drawing/2014/main" id="{89930733-0359-56C1-9F10-FFD45E1E0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CF5B4-0707-10FF-8105-0B69D3268965}"/>
              </a:ext>
            </a:extLst>
          </p:cNvPr>
          <p:cNvSpPr>
            <a:spLocks noGrp="1"/>
          </p:cNvSpPr>
          <p:nvPr>
            <p:ph type="sldNum" sz="quarter" idx="12"/>
          </p:nvPr>
        </p:nvSpPr>
        <p:spPr/>
        <p:txBody>
          <a:bodyPr/>
          <a:lstStyle/>
          <a:p>
            <a:fld id="{503ACA3A-3189-411A-841A-FB37C3521DE9}" type="slidenum">
              <a:rPr lang="en-US" smtClean="0"/>
              <a:t>‹#›</a:t>
            </a:fld>
            <a:endParaRPr lang="en-US"/>
          </a:p>
        </p:txBody>
      </p:sp>
    </p:spTree>
    <p:extLst>
      <p:ext uri="{BB962C8B-B14F-4D97-AF65-F5344CB8AC3E}">
        <p14:creationId xmlns:p14="http://schemas.microsoft.com/office/powerpoint/2010/main" val="819214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DE0D-7C05-7C7A-4EE5-03A36E456B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52FF37-6E97-D61B-0BF8-8465FD5314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943A7-2D08-46DF-1D9C-EB63B4693480}"/>
              </a:ext>
            </a:extLst>
          </p:cNvPr>
          <p:cNvSpPr>
            <a:spLocks noGrp="1"/>
          </p:cNvSpPr>
          <p:nvPr>
            <p:ph type="dt" sz="half" idx="10"/>
          </p:nvPr>
        </p:nvSpPr>
        <p:spPr/>
        <p:txBody>
          <a:bodyPr/>
          <a:lstStyle/>
          <a:p>
            <a:fld id="{9D95256F-EC93-4A64-AEF6-12FDBA3F4B79}" type="datetimeFigureOut">
              <a:rPr lang="en-US" smtClean="0"/>
              <a:t>10/2/2023</a:t>
            </a:fld>
            <a:endParaRPr lang="en-US"/>
          </a:p>
        </p:txBody>
      </p:sp>
      <p:sp>
        <p:nvSpPr>
          <p:cNvPr id="5" name="Footer Placeholder 4">
            <a:extLst>
              <a:ext uri="{FF2B5EF4-FFF2-40B4-BE49-F238E27FC236}">
                <a16:creationId xmlns:a16="http://schemas.microsoft.com/office/drawing/2014/main" id="{15E6BB6C-39A1-7ACD-C887-EC73377FE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05772-0E9C-127C-4DCA-34B710B691BE}"/>
              </a:ext>
            </a:extLst>
          </p:cNvPr>
          <p:cNvSpPr>
            <a:spLocks noGrp="1"/>
          </p:cNvSpPr>
          <p:nvPr>
            <p:ph type="sldNum" sz="quarter" idx="12"/>
          </p:nvPr>
        </p:nvSpPr>
        <p:spPr/>
        <p:txBody>
          <a:bodyPr/>
          <a:lstStyle/>
          <a:p>
            <a:fld id="{503ACA3A-3189-411A-841A-FB37C3521DE9}" type="slidenum">
              <a:rPr lang="en-US" smtClean="0"/>
              <a:t>‹#›</a:t>
            </a:fld>
            <a:endParaRPr lang="en-US"/>
          </a:p>
        </p:txBody>
      </p:sp>
    </p:spTree>
    <p:extLst>
      <p:ext uri="{BB962C8B-B14F-4D97-AF65-F5344CB8AC3E}">
        <p14:creationId xmlns:p14="http://schemas.microsoft.com/office/powerpoint/2010/main" val="1752353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277329-2BDF-FFB4-0CD0-378A5D78A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3F68C3-17C7-50A6-3665-9BB11BEC94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523D2-79EA-E519-E376-B863AC09D3B4}"/>
              </a:ext>
            </a:extLst>
          </p:cNvPr>
          <p:cNvSpPr>
            <a:spLocks noGrp="1"/>
          </p:cNvSpPr>
          <p:nvPr>
            <p:ph type="dt" sz="half" idx="10"/>
          </p:nvPr>
        </p:nvSpPr>
        <p:spPr/>
        <p:txBody>
          <a:bodyPr/>
          <a:lstStyle/>
          <a:p>
            <a:fld id="{9D95256F-EC93-4A64-AEF6-12FDBA3F4B79}" type="datetimeFigureOut">
              <a:rPr lang="en-US" smtClean="0"/>
              <a:t>10/2/2023</a:t>
            </a:fld>
            <a:endParaRPr lang="en-US"/>
          </a:p>
        </p:txBody>
      </p:sp>
      <p:sp>
        <p:nvSpPr>
          <p:cNvPr id="5" name="Footer Placeholder 4">
            <a:extLst>
              <a:ext uri="{FF2B5EF4-FFF2-40B4-BE49-F238E27FC236}">
                <a16:creationId xmlns:a16="http://schemas.microsoft.com/office/drawing/2014/main" id="{E672E93C-D0AF-744C-1CF6-DE9F0FBA7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CA13B4-F194-7D33-822D-47954A1C783F}"/>
              </a:ext>
            </a:extLst>
          </p:cNvPr>
          <p:cNvSpPr>
            <a:spLocks noGrp="1"/>
          </p:cNvSpPr>
          <p:nvPr>
            <p:ph type="sldNum" sz="quarter" idx="12"/>
          </p:nvPr>
        </p:nvSpPr>
        <p:spPr/>
        <p:txBody>
          <a:bodyPr/>
          <a:lstStyle/>
          <a:p>
            <a:fld id="{503ACA3A-3189-411A-841A-FB37C3521DE9}" type="slidenum">
              <a:rPr lang="en-US" smtClean="0"/>
              <a:t>‹#›</a:t>
            </a:fld>
            <a:endParaRPr lang="en-US"/>
          </a:p>
        </p:txBody>
      </p:sp>
    </p:spTree>
    <p:extLst>
      <p:ext uri="{BB962C8B-B14F-4D97-AF65-F5344CB8AC3E}">
        <p14:creationId xmlns:p14="http://schemas.microsoft.com/office/powerpoint/2010/main" val="416796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5B37-F7C9-E7B0-91EB-0E2F2BD704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5BF6FD-CC88-19F8-C300-1445DE486E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76651-20EE-FE9D-B571-92D7EEFF4A7E}"/>
              </a:ext>
            </a:extLst>
          </p:cNvPr>
          <p:cNvSpPr>
            <a:spLocks noGrp="1"/>
          </p:cNvSpPr>
          <p:nvPr>
            <p:ph type="dt" sz="half" idx="10"/>
          </p:nvPr>
        </p:nvSpPr>
        <p:spPr/>
        <p:txBody>
          <a:bodyPr/>
          <a:lstStyle/>
          <a:p>
            <a:fld id="{9D95256F-EC93-4A64-AEF6-12FDBA3F4B79}" type="datetimeFigureOut">
              <a:rPr lang="en-US" smtClean="0"/>
              <a:t>10/2/2023</a:t>
            </a:fld>
            <a:endParaRPr lang="en-US"/>
          </a:p>
        </p:txBody>
      </p:sp>
      <p:sp>
        <p:nvSpPr>
          <p:cNvPr id="5" name="Footer Placeholder 4">
            <a:extLst>
              <a:ext uri="{FF2B5EF4-FFF2-40B4-BE49-F238E27FC236}">
                <a16:creationId xmlns:a16="http://schemas.microsoft.com/office/drawing/2014/main" id="{F3A0C1B5-C39A-566D-A818-DB3D263FCB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DDFDF-4B6F-950A-952E-BC39081864CD}"/>
              </a:ext>
            </a:extLst>
          </p:cNvPr>
          <p:cNvSpPr>
            <a:spLocks noGrp="1"/>
          </p:cNvSpPr>
          <p:nvPr>
            <p:ph type="sldNum" sz="quarter" idx="12"/>
          </p:nvPr>
        </p:nvSpPr>
        <p:spPr/>
        <p:txBody>
          <a:bodyPr/>
          <a:lstStyle/>
          <a:p>
            <a:fld id="{503ACA3A-3189-411A-841A-FB37C3521DE9}" type="slidenum">
              <a:rPr lang="en-US" smtClean="0"/>
              <a:t>‹#›</a:t>
            </a:fld>
            <a:endParaRPr lang="en-US"/>
          </a:p>
        </p:txBody>
      </p:sp>
    </p:spTree>
    <p:extLst>
      <p:ext uri="{BB962C8B-B14F-4D97-AF65-F5344CB8AC3E}">
        <p14:creationId xmlns:p14="http://schemas.microsoft.com/office/powerpoint/2010/main" val="997532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C3D5-64CF-5E65-54AF-17C8DA4C23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EDE02-FC2C-6D28-561B-94D2A13B1D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4EBD8-BF50-B816-A765-02AE048AA469}"/>
              </a:ext>
            </a:extLst>
          </p:cNvPr>
          <p:cNvSpPr>
            <a:spLocks noGrp="1"/>
          </p:cNvSpPr>
          <p:nvPr>
            <p:ph type="dt" sz="half" idx="10"/>
          </p:nvPr>
        </p:nvSpPr>
        <p:spPr/>
        <p:txBody>
          <a:bodyPr/>
          <a:lstStyle/>
          <a:p>
            <a:fld id="{9D95256F-EC93-4A64-AEF6-12FDBA3F4B79}" type="datetimeFigureOut">
              <a:rPr lang="en-US" smtClean="0"/>
              <a:t>10/2/2023</a:t>
            </a:fld>
            <a:endParaRPr lang="en-US"/>
          </a:p>
        </p:txBody>
      </p:sp>
      <p:sp>
        <p:nvSpPr>
          <p:cNvPr id="5" name="Footer Placeholder 4">
            <a:extLst>
              <a:ext uri="{FF2B5EF4-FFF2-40B4-BE49-F238E27FC236}">
                <a16:creationId xmlns:a16="http://schemas.microsoft.com/office/drawing/2014/main" id="{538DEABC-B8E9-81B4-2270-33CB71554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31D40-12B6-166A-66B9-3C8FA9B0DD8A}"/>
              </a:ext>
            </a:extLst>
          </p:cNvPr>
          <p:cNvSpPr>
            <a:spLocks noGrp="1"/>
          </p:cNvSpPr>
          <p:nvPr>
            <p:ph type="sldNum" sz="quarter" idx="12"/>
          </p:nvPr>
        </p:nvSpPr>
        <p:spPr/>
        <p:txBody>
          <a:bodyPr/>
          <a:lstStyle/>
          <a:p>
            <a:fld id="{503ACA3A-3189-411A-841A-FB37C3521DE9}" type="slidenum">
              <a:rPr lang="en-US" smtClean="0"/>
              <a:t>‹#›</a:t>
            </a:fld>
            <a:endParaRPr lang="en-US"/>
          </a:p>
        </p:txBody>
      </p:sp>
    </p:spTree>
    <p:extLst>
      <p:ext uri="{BB962C8B-B14F-4D97-AF65-F5344CB8AC3E}">
        <p14:creationId xmlns:p14="http://schemas.microsoft.com/office/powerpoint/2010/main" val="3260723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99FD-A4A4-EB53-01B3-BE8C947CE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4310F8-074C-60C0-393B-674E343DB5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9BD89-47B8-898D-8306-A1D979FBEE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3E5571-6E64-6B33-C861-2ECC092C1522}"/>
              </a:ext>
            </a:extLst>
          </p:cNvPr>
          <p:cNvSpPr>
            <a:spLocks noGrp="1"/>
          </p:cNvSpPr>
          <p:nvPr>
            <p:ph type="dt" sz="half" idx="10"/>
          </p:nvPr>
        </p:nvSpPr>
        <p:spPr/>
        <p:txBody>
          <a:bodyPr/>
          <a:lstStyle/>
          <a:p>
            <a:fld id="{9D95256F-EC93-4A64-AEF6-12FDBA3F4B79}" type="datetimeFigureOut">
              <a:rPr lang="en-US" smtClean="0"/>
              <a:t>10/2/2023</a:t>
            </a:fld>
            <a:endParaRPr lang="en-US"/>
          </a:p>
        </p:txBody>
      </p:sp>
      <p:sp>
        <p:nvSpPr>
          <p:cNvPr id="6" name="Footer Placeholder 5">
            <a:extLst>
              <a:ext uri="{FF2B5EF4-FFF2-40B4-BE49-F238E27FC236}">
                <a16:creationId xmlns:a16="http://schemas.microsoft.com/office/drawing/2014/main" id="{2F580F49-A5E8-0B27-EC10-B1E1872F50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777FC-27B0-1333-592C-1FA87E0D1F75}"/>
              </a:ext>
            </a:extLst>
          </p:cNvPr>
          <p:cNvSpPr>
            <a:spLocks noGrp="1"/>
          </p:cNvSpPr>
          <p:nvPr>
            <p:ph type="sldNum" sz="quarter" idx="12"/>
          </p:nvPr>
        </p:nvSpPr>
        <p:spPr/>
        <p:txBody>
          <a:bodyPr/>
          <a:lstStyle/>
          <a:p>
            <a:fld id="{503ACA3A-3189-411A-841A-FB37C3521DE9}" type="slidenum">
              <a:rPr lang="en-US" smtClean="0"/>
              <a:t>‹#›</a:t>
            </a:fld>
            <a:endParaRPr lang="en-US"/>
          </a:p>
        </p:txBody>
      </p:sp>
    </p:spTree>
    <p:extLst>
      <p:ext uri="{BB962C8B-B14F-4D97-AF65-F5344CB8AC3E}">
        <p14:creationId xmlns:p14="http://schemas.microsoft.com/office/powerpoint/2010/main" val="367835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063A-8527-6F15-E84E-4B65A33B71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848B2C-D319-4C6D-E94E-69BDE59783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EF7E4E-12DB-368E-E905-8C2E28BAF8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42FD4-DE04-0C5E-74B7-BEFCD3D9CF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659C1F-4F9C-6576-2376-B779154A5E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EE8128-F2F2-6601-8787-A9B3291B8799}"/>
              </a:ext>
            </a:extLst>
          </p:cNvPr>
          <p:cNvSpPr>
            <a:spLocks noGrp="1"/>
          </p:cNvSpPr>
          <p:nvPr>
            <p:ph type="dt" sz="half" idx="10"/>
          </p:nvPr>
        </p:nvSpPr>
        <p:spPr/>
        <p:txBody>
          <a:bodyPr/>
          <a:lstStyle/>
          <a:p>
            <a:fld id="{9D95256F-EC93-4A64-AEF6-12FDBA3F4B79}" type="datetimeFigureOut">
              <a:rPr lang="en-US" smtClean="0"/>
              <a:t>10/2/2023</a:t>
            </a:fld>
            <a:endParaRPr lang="en-US"/>
          </a:p>
        </p:txBody>
      </p:sp>
      <p:sp>
        <p:nvSpPr>
          <p:cNvPr id="8" name="Footer Placeholder 7">
            <a:extLst>
              <a:ext uri="{FF2B5EF4-FFF2-40B4-BE49-F238E27FC236}">
                <a16:creationId xmlns:a16="http://schemas.microsoft.com/office/drawing/2014/main" id="{1E71AAD8-7E59-55EE-F31D-F495F81A93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67168C-180E-E0EF-BA1F-A81035BD1905}"/>
              </a:ext>
            </a:extLst>
          </p:cNvPr>
          <p:cNvSpPr>
            <a:spLocks noGrp="1"/>
          </p:cNvSpPr>
          <p:nvPr>
            <p:ph type="sldNum" sz="quarter" idx="12"/>
          </p:nvPr>
        </p:nvSpPr>
        <p:spPr/>
        <p:txBody>
          <a:bodyPr/>
          <a:lstStyle/>
          <a:p>
            <a:fld id="{503ACA3A-3189-411A-841A-FB37C3521DE9}" type="slidenum">
              <a:rPr lang="en-US" smtClean="0"/>
              <a:t>‹#›</a:t>
            </a:fld>
            <a:endParaRPr lang="en-US"/>
          </a:p>
        </p:txBody>
      </p:sp>
    </p:spTree>
    <p:extLst>
      <p:ext uri="{BB962C8B-B14F-4D97-AF65-F5344CB8AC3E}">
        <p14:creationId xmlns:p14="http://schemas.microsoft.com/office/powerpoint/2010/main" val="55308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D0C3-C0DD-887A-8ED5-65BF3CF252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CB193C-8739-9594-6515-6C30AD16C2E6}"/>
              </a:ext>
            </a:extLst>
          </p:cNvPr>
          <p:cNvSpPr>
            <a:spLocks noGrp="1"/>
          </p:cNvSpPr>
          <p:nvPr>
            <p:ph type="dt" sz="half" idx="10"/>
          </p:nvPr>
        </p:nvSpPr>
        <p:spPr/>
        <p:txBody>
          <a:bodyPr/>
          <a:lstStyle/>
          <a:p>
            <a:fld id="{9D95256F-EC93-4A64-AEF6-12FDBA3F4B79}" type="datetimeFigureOut">
              <a:rPr lang="en-US" smtClean="0"/>
              <a:t>10/2/2023</a:t>
            </a:fld>
            <a:endParaRPr lang="en-US"/>
          </a:p>
        </p:txBody>
      </p:sp>
      <p:sp>
        <p:nvSpPr>
          <p:cNvPr id="4" name="Footer Placeholder 3">
            <a:extLst>
              <a:ext uri="{FF2B5EF4-FFF2-40B4-BE49-F238E27FC236}">
                <a16:creationId xmlns:a16="http://schemas.microsoft.com/office/drawing/2014/main" id="{B2BCBC40-8040-1FD5-340C-FC8A449D9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BA2ACB-7F5B-2EA8-929D-82AE6295B13E}"/>
              </a:ext>
            </a:extLst>
          </p:cNvPr>
          <p:cNvSpPr>
            <a:spLocks noGrp="1"/>
          </p:cNvSpPr>
          <p:nvPr>
            <p:ph type="sldNum" sz="quarter" idx="12"/>
          </p:nvPr>
        </p:nvSpPr>
        <p:spPr/>
        <p:txBody>
          <a:bodyPr/>
          <a:lstStyle/>
          <a:p>
            <a:fld id="{503ACA3A-3189-411A-841A-FB37C3521DE9}" type="slidenum">
              <a:rPr lang="en-US" smtClean="0"/>
              <a:t>‹#›</a:t>
            </a:fld>
            <a:endParaRPr lang="en-US"/>
          </a:p>
        </p:txBody>
      </p:sp>
    </p:spTree>
    <p:extLst>
      <p:ext uri="{BB962C8B-B14F-4D97-AF65-F5344CB8AC3E}">
        <p14:creationId xmlns:p14="http://schemas.microsoft.com/office/powerpoint/2010/main" val="1437777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E3B4F-B7B0-2172-CE47-3D3C37891CF4}"/>
              </a:ext>
            </a:extLst>
          </p:cNvPr>
          <p:cNvSpPr>
            <a:spLocks noGrp="1"/>
          </p:cNvSpPr>
          <p:nvPr>
            <p:ph type="dt" sz="half" idx="10"/>
          </p:nvPr>
        </p:nvSpPr>
        <p:spPr/>
        <p:txBody>
          <a:bodyPr/>
          <a:lstStyle/>
          <a:p>
            <a:fld id="{9D95256F-EC93-4A64-AEF6-12FDBA3F4B79}" type="datetimeFigureOut">
              <a:rPr lang="en-US" smtClean="0"/>
              <a:t>10/2/2023</a:t>
            </a:fld>
            <a:endParaRPr lang="en-US"/>
          </a:p>
        </p:txBody>
      </p:sp>
      <p:sp>
        <p:nvSpPr>
          <p:cNvPr id="3" name="Footer Placeholder 2">
            <a:extLst>
              <a:ext uri="{FF2B5EF4-FFF2-40B4-BE49-F238E27FC236}">
                <a16:creationId xmlns:a16="http://schemas.microsoft.com/office/drawing/2014/main" id="{12687192-149A-8E3B-D827-23DF0C2004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DC5421-5E1A-42DC-5B51-77BB29AF75EA}"/>
              </a:ext>
            </a:extLst>
          </p:cNvPr>
          <p:cNvSpPr>
            <a:spLocks noGrp="1"/>
          </p:cNvSpPr>
          <p:nvPr>
            <p:ph type="sldNum" sz="quarter" idx="12"/>
          </p:nvPr>
        </p:nvSpPr>
        <p:spPr/>
        <p:txBody>
          <a:bodyPr/>
          <a:lstStyle/>
          <a:p>
            <a:fld id="{503ACA3A-3189-411A-841A-FB37C3521DE9}" type="slidenum">
              <a:rPr lang="en-US" smtClean="0"/>
              <a:t>‹#›</a:t>
            </a:fld>
            <a:endParaRPr lang="en-US"/>
          </a:p>
        </p:txBody>
      </p:sp>
    </p:spTree>
    <p:extLst>
      <p:ext uri="{BB962C8B-B14F-4D97-AF65-F5344CB8AC3E}">
        <p14:creationId xmlns:p14="http://schemas.microsoft.com/office/powerpoint/2010/main" val="4175285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F45D-9368-6F0B-00AA-A87AD999A6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1CA37D-369D-48C9-CD4E-81173D8BC6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4CC87-9D70-A303-11D7-CEAAE6E31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19324A-AF74-3FE0-2C57-B2CCBCA59B6F}"/>
              </a:ext>
            </a:extLst>
          </p:cNvPr>
          <p:cNvSpPr>
            <a:spLocks noGrp="1"/>
          </p:cNvSpPr>
          <p:nvPr>
            <p:ph type="dt" sz="half" idx="10"/>
          </p:nvPr>
        </p:nvSpPr>
        <p:spPr/>
        <p:txBody>
          <a:bodyPr/>
          <a:lstStyle/>
          <a:p>
            <a:fld id="{9D95256F-EC93-4A64-AEF6-12FDBA3F4B79}" type="datetimeFigureOut">
              <a:rPr lang="en-US" smtClean="0"/>
              <a:t>10/2/2023</a:t>
            </a:fld>
            <a:endParaRPr lang="en-US"/>
          </a:p>
        </p:txBody>
      </p:sp>
      <p:sp>
        <p:nvSpPr>
          <p:cNvPr id="6" name="Footer Placeholder 5">
            <a:extLst>
              <a:ext uri="{FF2B5EF4-FFF2-40B4-BE49-F238E27FC236}">
                <a16:creationId xmlns:a16="http://schemas.microsoft.com/office/drawing/2014/main" id="{AC27FB40-F726-0DD6-6727-9BF8786A1C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DA9F5D-FA94-3357-831C-806E43CB6726}"/>
              </a:ext>
            </a:extLst>
          </p:cNvPr>
          <p:cNvSpPr>
            <a:spLocks noGrp="1"/>
          </p:cNvSpPr>
          <p:nvPr>
            <p:ph type="sldNum" sz="quarter" idx="12"/>
          </p:nvPr>
        </p:nvSpPr>
        <p:spPr/>
        <p:txBody>
          <a:bodyPr/>
          <a:lstStyle/>
          <a:p>
            <a:fld id="{503ACA3A-3189-411A-841A-FB37C3521DE9}" type="slidenum">
              <a:rPr lang="en-US" smtClean="0"/>
              <a:t>‹#›</a:t>
            </a:fld>
            <a:endParaRPr lang="en-US"/>
          </a:p>
        </p:txBody>
      </p:sp>
    </p:spTree>
    <p:extLst>
      <p:ext uri="{BB962C8B-B14F-4D97-AF65-F5344CB8AC3E}">
        <p14:creationId xmlns:p14="http://schemas.microsoft.com/office/powerpoint/2010/main" val="292063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750E-82C6-84BF-0EDB-A329A9E602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2127F7-7BCA-747B-E834-0E9E491800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9A9847-31C6-BEED-7AC9-C204C20034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367D98-55DA-865D-9FD3-06868BD9D61B}"/>
              </a:ext>
            </a:extLst>
          </p:cNvPr>
          <p:cNvSpPr>
            <a:spLocks noGrp="1"/>
          </p:cNvSpPr>
          <p:nvPr>
            <p:ph type="dt" sz="half" idx="10"/>
          </p:nvPr>
        </p:nvSpPr>
        <p:spPr/>
        <p:txBody>
          <a:bodyPr/>
          <a:lstStyle/>
          <a:p>
            <a:fld id="{9D95256F-EC93-4A64-AEF6-12FDBA3F4B79}" type="datetimeFigureOut">
              <a:rPr lang="en-US" smtClean="0"/>
              <a:t>10/2/2023</a:t>
            </a:fld>
            <a:endParaRPr lang="en-US"/>
          </a:p>
        </p:txBody>
      </p:sp>
      <p:sp>
        <p:nvSpPr>
          <p:cNvPr id="6" name="Footer Placeholder 5">
            <a:extLst>
              <a:ext uri="{FF2B5EF4-FFF2-40B4-BE49-F238E27FC236}">
                <a16:creationId xmlns:a16="http://schemas.microsoft.com/office/drawing/2014/main" id="{5DFE5A1F-25ED-99D3-88F2-2001C2BB71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08EA5B-498D-DBE7-FFA2-71033A0BD1FE}"/>
              </a:ext>
            </a:extLst>
          </p:cNvPr>
          <p:cNvSpPr>
            <a:spLocks noGrp="1"/>
          </p:cNvSpPr>
          <p:nvPr>
            <p:ph type="sldNum" sz="quarter" idx="12"/>
          </p:nvPr>
        </p:nvSpPr>
        <p:spPr/>
        <p:txBody>
          <a:bodyPr/>
          <a:lstStyle/>
          <a:p>
            <a:fld id="{503ACA3A-3189-411A-841A-FB37C3521DE9}" type="slidenum">
              <a:rPr lang="en-US" smtClean="0"/>
              <a:t>‹#›</a:t>
            </a:fld>
            <a:endParaRPr lang="en-US"/>
          </a:p>
        </p:txBody>
      </p:sp>
    </p:spTree>
    <p:extLst>
      <p:ext uri="{BB962C8B-B14F-4D97-AF65-F5344CB8AC3E}">
        <p14:creationId xmlns:p14="http://schemas.microsoft.com/office/powerpoint/2010/main" val="3271147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A723DD-43EB-4137-0CDB-9885A878CA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205879-6B0D-E8D5-399B-2C2A429902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C46744-42EB-439A-6F68-9FAA3BBED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5256F-EC93-4A64-AEF6-12FDBA3F4B79}" type="datetimeFigureOut">
              <a:rPr lang="en-US" smtClean="0"/>
              <a:t>10/2/2023</a:t>
            </a:fld>
            <a:endParaRPr lang="en-US"/>
          </a:p>
        </p:txBody>
      </p:sp>
      <p:sp>
        <p:nvSpPr>
          <p:cNvPr id="5" name="Footer Placeholder 4">
            <a:extLst>
              <a:ext uri="{FF2B5EF4-FFF2-40B4-BE49-F238E27FC236}">
                <a16:creationId xmlns:a16="http://schemas.microsoft.com/office/drawing/2014/main" id="{1E36FAD4-FA74-9047-610F-9EDF161FE6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1AAA2F-F507-99B9-C46C-D420E6C10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3ACA3A-3189-411A-841A-FB37C3521DE9}" type="slidenum">
              <a:rPr lang="en-US" smtClean="0"/>
              <a:t>‹#›</a:t>
            </a:fld>
            <a:endParaRPr lang="en-US"/>
          </a:p>
        </p:txBody>
      </p:sp>
    </p:spTree>
    <p:extLst>
      <p:ext uri="{BB962C8B-B14F-4D97-AF65-F5344CB8AC3E}">
        <p14:creationId xmlns:p14="http://schemas.microsoft.com/office/powerpoint/2010/main" val="3660738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5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BAD1-947B-766C-A7B8-7D37845381A1}"/>
              </a:ext>
            </a:extLst>
          </p:cNvPr>
          <p:cNvSpPr>
            <a:spLocks noGrp="1"/>
          </p:cNvSpPr>
          <p:nvPr>
            <p:ph type="ctrTitle"/>
          </p:nvPr>
        </p:nvSpPr>
        <p:spPr/>
        <p:txBody>
          <a:bodyPr>
            <a:normAutofit fontScale="90000"/>
          </a:bodyPr>
          <a:lstStyle/>
          <a:p>
            <a:r>
              <a:rPr lang="en-US" dirty="0"/>
              <a:t>Lecture 4: </a:t>
            </a:r>
            <a:br>
              <a:rPr lang="en-US" dirty="0"/>
            </a:br>
            <a:r>
              <a:rPr lang="en-US" dirty="0"/>
              <a:t>Genome Wide Association Studies</a:t>
            </a:r>
          </a:p>
        </p:txBody>
      </p:sp>
      <p:sp>
        <p:nvSpPr>
          <p:cNvPr id="3" name="Subtitle 2">
            <a:extLst>
              <a:ext uri="{FF2B5EF4-FFF2-40B4-BE49-F238E27FC236}">
                <a16:creationId xmlns:a16="http://schemas.microsoft.com/office/drawing/2014/main" id="{CCB92FF2-7F43-EDE4-F60B-4D5238052EC3}"/>
              </a:ext>
            </a:extLst>
          </p:cNvPr>
          <p:cNvSpPr>
            <a:spLocks noGrp="1"/>
          </p:cNvSpPr>
          <p:nvPr>
            <p:ph type="subTitle" idx="1"/>
          </p:nvPr>
        </p:nvSpPr>
        <p:spPr/>
        <p:txBody>
          <a:bodyPr/>
          <a:lstStyle/>
          <a:p>
            <a:pPr algn="r"/>
            <a:r>
              <a:rPr lang="en-US" dirty="0"/>
              <a:t>10/04/2023</a:t>
            </a:r>
          </a:p>
        </p:txBody>
      </p:sp>
    </p:spTree>
    <p:extLst>
      <p:ext uri="{BB962C8B-B14F-4D97-AF65-F5344CB8AC3E}">
        <p14:creationId xmlns:p14="http://schemas.microsoft.com/office/powerpoint/2010/main" val="3772993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Phenotypes:  binary trait</a:t>
            </a:r>
          </a:p>
        </p:txBody>
      </p:sp>
      <p:graphicFrame>
        <p:nvGraphicFramePr>
          <p:cNvPr id="6" name="Table 5"/>
          <p:cNvGraphicFramePr>
            <a:graphicFrameLocks noGrp="1"/>
          </p:cNvGraphicFramePr>
          <p:nvPr/>
        </p:nvGraphicFramePr>
        <p:xfrm>
          <a:off x="5867400" y="1828800"/>
          <a:ext cx="457200" cy="29667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tblGrid>
              <a:tr h="370840">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1</a:t>
                      </a:r>
                    </a:p>
                  </a:txBody>
                  <a:tcPr/>
                </a:tc>
                <a:extLst>
                  <a:ext uri="{0D108BD9-81ED-4DB2-BD59-A6C34878D82A}">
                    <a16:rowId xmlns:a16="http://schemas.microsoft.com/office/drawing/2014/main" val="10004"/>
                  </a:ext>
                </a:extLst>
              </a:tr>
              <a:tr h="370840">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sp>
        <p:nvSpPr>
          <p:cNvPr id="7" name="Left Brace 6"/>
          <p:cNvSpPr/>
          <p:nvPr/>
        </p:nvSpPr>
        <p:spPr>
          <a:xfrm>
            <a:off x="5486400" y="2209800"/>
            <a:ext cx="304800" cy="2590800"/>
          </a:xfrm>
          <a:prstGeom prst="leftBrace">
            <a:avLst>
              <a:gd name="adj1" fmla="val 5493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3733800" y="3272136"/>
            <a:ext cx="1821332" cy="461665"/>
          </a:xfrm>
          <a:prstGeom prst="rect">
            <a:avLst/>
          </a:prstGeom>
          <a:noFill/>
        </p:spPr>
        <p:txBody>
          <a:bodyPr wrap="none" rtlCol="0">
            <a:spAutoFit/>
          </a:bodyPr>
          <a:lstStyle/>
          <a:p>
            <a:r>
              <a:rPr lang="en-US" sz="2400" i="1" dirty="0"/>
              <a:t>n</a:t>
            </a:r>
            <a:r>
              <a:rPr lang="en-US" sz="2400" dirty="0"/>
              <a:t>  individuals</a:t>
            </a:r>
          </a:p>
        </p:txBody>
      </p:sp>
      <p:sp>
        <p:nvSpPr>
          <p:cNvPr id="10" name="TextBox 9"/>
          <p:cNvSpPr txBox="1"/>
          <p:nvPr/>
        </p:nvSpPr>
        <p:spPr>
          <a:xfrm>
            <a:off x="7086600" y="3124201"/>
            <a:ext cx="1674048" cy="830997"/>
          </a:xfrm>
          <a:prstGeom prst="rect">
            <a:avLst/>
          </a:prstGeom>
          <a:noFill/>
        </p:spPr>
        <p:txBody>
          <a:bodyPr wrap="none" rtlCol="0">
            <a:spAutoFit/>
          </a:bodyPr>
          <a:lstStyle/>
          <a:p>
            <a:r>
              <a:rPr lang="en-US" sz="2400" dirty="0"/>
              <a:t>Cases = 1</a:t>
            </a:r>
          </a:p>
          <a:p>
            <a:r>
              <a:rPr lang="en-US" sz="2400" dirty="0"/>
              <a:t>Controls = 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Phenotypes:  quantitative trait (QT)</a:t>
            </a:r>
          </a:p>
        </p:txBody>
      </p:sp>
      <p:graphicFrame>
        <p:nvGraphicFramePr>
          <p:cNvPr id="11" name="Table 10"/>
          <p:cNvGraphicFramePr>
            <a:graphicFrameLocks noGrp="1"/>
          </p:cNvGraphicFramePr>
          <p:nvPr/>
        </p:nvGraphicFramePr>
        <p:xfrm>
          <a:off x="4495800" y="1676400"/>
          <a:ext cx="838200" cy="2966720"/>
        </p:xfrm>
        <a:graphic>
          <a:graphicData uri="http://schemas.openxmlformats.org/drawingml/2006/table">
            <a:tbl>
              <a:tblPr firstRow="1" bandRow="1">
                <a:tableStyleId>{F5AB1C69-6EDB-4FF4-983F-18BD219EF322}</a:tableStyleId>
              </a:tblPr>
              <a:tblGrid>
                <a:gridCol w="838200">
                  <a:extLst>
                    <a:ext uri="{9D8B030D-6E8A-4147-A177-3AD203B41FA5}">
                      <a16:colId xmlns:a16="http://schemas.microsoft.com/office/drawing/2014/main" val="20000"/>
                    </a:ext>
                  </a:extLst>
                </a:gridCol>
              </a:tblGrid>
              <a:tr h="370840">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lgn="ctr"/>
                      <a:r>
                        <a:rPr lang="en-US" dirty="0"/>
                        <a:t>0.08</a:t>
                      </a:r>
                    </a:p>
                  </a:txBody>
                  <a:tcPr/>
                </a:tc>
                <a:extLst>
                  <a:ext uri="{0D108BD9-81ED-4DB2-BD59-A6C34878D82A}">
                    <a16:rowId xmlns:a16="http://schemas.microsoft.com/office/drawing/2014/main" val="10001"/>
                  </a:ext>
                </a:extLst>
              </a:tr>
              <a:tr h="370840">
                <a:tc>
                  <a:txBody>
                    <a:bodyPr/>
                    <a:lstStyle/>
                    <a:p>
                      <a:pPr algn="ctr"/>
                      <a:r>
                        <a:rPr lang="en-US" dirty="0"/>
                        <a:t>0.84</a:t>
                      </a:r>
                    </a:p>
                  </a:txBody>
                  <a:tcPr/>
                </a:tc>
                <a:extLst>
                  <a:ext uri="{0D108BD9-81ED-4DB2-BD59-A6C34878D82A}">
                    <a16:rowId xmlns:a16="http://schemas.microsoft.com/office/drawing/2014/main" val="10002"/>
                  </a:ext>
                </a:extLst>
              </a:tr>
              <a:tr h="370840">
                <a:tc>
                  <a:txBody>
                    <a:bodyPr/>
                    <a:lstStyle/>
                    <a:p>
                      <a:pPr algn="ctr"/>
                      <a:r>
                        <a:rPr lang="en-US" dirty="0"/>
                        <a:t>0.17</a:t>
                      </a:r>
                    </a:p>
                  </a:txBody>
                  <a:tcPr/>
                </a:tc>
                <a:extLst>
                  <a:ext uri="{0D108BD9-81ED-4DB2-BD59-A6C34878D82A}">
                    <a16:rowId xmlns:a16="http://schemas.microsoft.com/office/drawing/2014/main" val="10003"/>
                  </a:ext>
                </a:extLst>
              </a:tr>
              <a:tr h="370840">
                <a:tc>
                  <a:txBody>
                    <a:bodyPr/>
                    <a:lstStyle/>
                    <a:p>
                      <a:pPr algn="ctr"/>
                      <a:r>
                        <a:rPr lang="en-US" dirty="0"/>
                        <a:t>0.19</a:t>
                      </a:r>
                    </a:p>
                  </a:txBody>
                  <a:tcPr/>
                </a:tc>
                <a:extLst>
                  <a:ext uri="{0D108BD9-81ED-4DB2-BD59-A6C34878D82A}">
                    <a16:rowId xmlns:a16="http://schemas.microsoft.com/office/drawing/2014/main" val="10004"/>
                  </a:ext>
                </a:extLst>
              </a:tr>
              <a:tr h="370840">
                <a:tc>
                  <a:txBody>
                    <a:bodyPr/>
                    <a:lstStyle/>
                    <a:p>
                      <a:pPr algn="ctr"/>
                      <a:r>
                        <a:rPr lang="en-US" dirty="0"/>
                        <a:t>0.35</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1.39</a:t>
                      </a:r>
                    </a:p>
                  </a:txBody>
                  <a:tcPr/>
                </a:tc>
                <a:extLst>
                  <a:ext uri="{0D108BD9-81ED-4DB2-BD59-A6C34878D82A}">
                    <a16:rowId xmlns:a16="http://schemas.microsoft.com/office/drawing/2014/main" val="10007"/>
                  </a:ext>
                </a:extLst>
              </a:tr>
            </a:tbl>
          </a:graphicData>
        </a:graphic>
      </p:graphicFrame>
      <p:cxnSp>
        <p:nvCxnSpPr>
          <p:cNvPr id="17" name="Straight Connector 16"/>
          <p:cNvCxnSpPr/>
          <p:nvPr/>
        </p:nvCxnSpPr>
        <p:spPr>
          <a:xfrm>
            <a:off x="4495800" y="4876800"/>
            <a:ext cx="0" cy="8382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495800" y="5715000"/>
            <a:ext cx="914400"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4581525" y="4956175"/>
            <a:ext cx="723900" cy="660400"/>
          </a:xfrm>
          <a:custGeom>
            <a:avLst/>
            <a:gdLst>
              <a:gd name="connsiteX0" fmla="*/ 0 w 723900"/>
              <a:gd name="connsiteY0" fmla="*/ 606425 h 660400"/>
              <a:gd name="connsiteX1" fmla="*/ 123825 w 723900"/>
              <a:gd name="connsiteY1" fmla="*/ 6350 h 660400"/>
              <a:gd name="connsiteX2" fmla="*/ 466725 w 723900"/>
              <a:gd name="connsiteY2" fmla="*/ 568325 h 660400"/>
              <a:gd name="connsiteX3" fmla="*/ 590550 w 723900"/>
              <a:gd name="connsiteY3" fmla="*/ 558800 h 660400"/>
              <a:gd name="connsiteX4" fmla="*/ 723900 w 723900"/>
              <a:gd name="connsiteY4" fmla="*/ 587375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660400">
                <a:moveTo>
                  <a:pt x="0" y="606425"/>
                </a:moveTo>
                <a:cubicBezTo>
                  <a:pt x="23019" y="309562"/>
                  <a:pt x="46038" y="12700"/>
                  <a:pt x="123825" y="6350"/>
                </a:cubicBezTo>
                <a:cubicBezTo>
                  <a:pt x="201612" y="0"/>
                  <a:pt x="388938" y="476250"/>
                  <a:pt x="466725" y="568325"/>
                </a:cubicBezTo>
                <a:cubicBezTo>
                  <a:pt x="544512" y="660400"/>
                  <a:pt x="547688" y="555625"/>
                  <a:pt x="590550" y="558800"/>
                </a:cubicBezTo>
                <a:cubicBezTo>
                  <a:pt x="633412" y="561975"/>
                  <a:pt x="678656" y="574675"/>
                  <a:pt x="723900" y="587375"/>
                </a:cubicBezTo>
              </a:path>
            </a:pathLst>
          </a:custGeom>
          <a:ln w="28575"/>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graphicFrame>
        <p:nvGraphicFramePr>
          <p:cNvPr id="22" name="Table 21"/>
          <p:cNvGraphicFramePr>
            <a:graphicFrameLocks noGrp="1"/>
          </p:cNvGraphicFramePr>
          <p:nvPr/>
        </p:nvGraphicFramePr>
        <p:xfrm>
          <a:off x="7848600" y="1676400"/>
          <a:ext cx="1219200" cy="296672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tblGrid>
              <a:tr h="370840">
                <a:tc>
                  <a:txBody>
                    <a:bodyPr/>
                    <a:lstStyle/>
                    <a:p>
                      <a:pPr algn="ctr"/>
                      <a:r>
                        <a:rPr lang="en-US" dirty="0"/>
                        <a:t>Transf.(Y)</a:t>
                      </a:r>
                    </a:p>
                  </a:txBody>
                  <a:tcPr/>
                </a:tc>
                <a:extLst>
                  <a:ext uri="{0D108BD9-81ED-4DB2-BD59-A6C34878D82A}">
                    <a16:rowId xmlns:a16="http://schemas.microsoft.com/office/drawing/2014/main" val="10000"/>
                  </a:ext>
                </a:extLst>
              </a:tr>
              <a:tr h="370840">
                <a:tc>
                  <a:txBody>
                    <a:bodyPr/>
                    <a:lstStyle/>
                    <a:p>
                      <a:pPr algn="ctr"/>
                      <a:r>
                        <a:rPr lang="en-US" dirty="0"/>
                        <a:t>-2.5</a:t>
                      </a:r>
                    </a:p>
                  </a:txBody>
                  <a:tcPr/>
                </a:tc>
                <a:extLst>
                  <a:ext uri="{0D108BD9-81ED-4DB2-BD59-A6C34878D82A}">
                    <a16:rowId xmlns:a16="http://schemas.microsoft.com/office/drawing/2014/main" val="10001"/>
                  </a:ext>
                </a:extLst>
              </a:tr>
              <a:tr h="370840">
                <a:tc>
                  <a:txBody>
                    <a:bodyPr/>
                    <a:lstStyle/>
                    <a:p>
                      <a:pPr algn="ctr"/>
                      <a:r>
                        <a:rPr lang="en-US" dirty="0"/>
                        <a:t>-0.2</a:t>
                      </a:r>
                    </a:p>
                  </a:txBody>
                  <a:tcPr/>
                </a:tc>
                <a:extLst>
                  <a:ext uri="{0D108BD9-81ED-4DB2-BD59-A6C34878D82A}">
                    <a16:rowId xmlns:a16="http://schemas.microsoft.com/office/drawing/2014/main" val="10002"/>
                  </a:ext>
                </a:extLst>
              </a:tr>
              <a:tr h="370840">
                <a:tc>
                  <a:txBody>
                    <a:bodyPr/>
                    <a:lstStyle/>
                    <a:p>
                      <a:pPr algn="ctr"/>
                      <a:r>
                        <a:rPr lang="en-US" dirty="0"/>
                        <a:t>-1.8</a:t>
                      </a:r>
                    </a:p>
                  </a:txBody>
                  <a:tcPr/>
                </a:tc>
                <a:extLst>
                  <a:ext uri="{0D108BD9-81ED-4DB2-BD59-A6C34878D82A}">
                    <a16:rowId xmlns:a16="http://schemas.microsoft.com/office/drawing/2014/main" val="10003"/>
                  </a:ext>
                </a:extLst>
              </a:tr>
              <a:tr h="370840">
                <a:tc>
                  <a:txBody>
                    <a:bodyPr/>
                    <a:lstStyle/>
                    <a:p>
                      <a:pPr algn="ctr"/>
                      <a:r>
                        <a:rPr lang="en-US" dirty="0"/>
                        <a:t>-1.7</a:t>
                      </a:r>
                    </a:p>
                  </a:txBody>
                  <a:tcPr/>
                </a:tc>
                <a:extLst>
                  <a:ext uri="{0D108BD9-81ED-4DB2-BD59-A6C34878D82A}">
                    <a16:rowId xmlns:a16="http://schemas.microsoft.com/office/drawing/2014/main" val="10004"/>
                  </a:ext>
                </a:extLst>
              </a:tr>
              <a:tr h="370840">
                <a:tc>
                  <a:txBody>
                    <a:bodyPr/>
                    <a:lstStyle/>
                    <a:p>
                      <a:pPr algn="ctr"/>
                      <a:r>
                        <a:rPr lang="en-US" dirty="0"/>
                        <a:t>-1.0</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0.3</a:t>
                      </a:r>
                    </a:p>
                  </a:txBody>
                  <a:tcPr/>
                </a:tc>
                <a:extLst>
                  <a:ext uri="{0D108BD9-81ED-4DB2-BD59-A6C34878D82A}">
                    <a16:rowId xmlns:a16="http://schemas.microsoft.com/office/drawing/2014/main" val="10007"/>
                  </a:ext>
                </a:extLst>
              </a:tr>
            </a:tbl>
          </a:graphicData>
        </a:graphic>
      </p:graphicFrame>
      <p:sp>
        <p:nvSpPr>
          <p:cNvPr id="23" name="TextBox 22"/>
          <p:cNvSpPr txBox="1"/>
          <p:nvPr/>
        </p:nvSpPr>
        <p:spPr>
          <a:xfrm>
            <a:off x="4800600" y="5791200"/>
            <a:ext cx="296876" cy="369332"/>
          </a:xfrm>
          <a:prstGeom prst="rect">
            <a:avLst/>
          </a:prstGeom>
          <a:noFill/>
        </p:spPr>
        <p:txBody>
          <a:bodyPr wrap="none" rtlCol="0">
            <a:spAutoFit/>
          </a:bodyPr>
          <a:lstStyle/>
          <a:p>
            <a:pPr algn="ctr"/>
            <a:r>
              <a:rPr lang="en-US" dirty="0"/>
              <a:t>Y</a:t>
            </a:r>
          </a:p>
        </p:txBody>
      </p:sp>
      <p:sp>
        <p:nvSpPr>
          <p:cNvPr id="24" name="TextBox 23"/>
          <p:cNvSpPr txBox="1"/>
          <p:nvPr/>
        </p:nvSpPr>
        <p:spPr>
          <a:xfrm rot="16200000">
            <a:off x="3931962" y="5105400"/>
            <a:ext cx="662554" cy="369332"/>
          </a:xfrm>
          <a:prstGeom prst="rect">
            <a:avLst/>
          </a:prstGeom>
          <a:noFill/>
        </p:spPr>
        <p:txBody>
          <a:bodyPr wrap="none" rtlCol="0">
            <a:spAutoFit/>
          </a:bodyPr>
          <a:lstStyle/>
          <a:p>
            <a:pPr algn="ctr"/>
            <a:r>
              <a:rPr lang="en-US" dirty="0"/>
              <a:t>Freq.</a:t>
            </a:r>
          </a:p>
        </p:txBody>
      </p:sp>
      <p:sp>
        <p:nvSpPr>
          <p:cNvPr id="25" name="Right Arrow 24"/>
          <p:cNvSpPr/>
          <p:nvPr/>
        </p:nvSpPr>
        <p:spPr>
          <a:xfrm>
            <a:off x="5562600" y="3124200"/>
            <a:ext cx="2133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 name="Straight Connector 25"/>
          <p:cNvCxnSpPr/>
          <p:nvPr/>
        </p:nvCxnSpPr>
        <p:spPr>
          <a:xfrm>
            <a:off x="8037227" y="4876800"/>
            <a:ext cx="0" cy="8382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37227" y="5715000"/>
            <a:ext cx="914400"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968339" y="5791200"/>
            <a:ext cx="1044261" cy="369332"/>
          </a:xfrm>
          <a:prstGeom prst="rect">
            <a:avLst/>
          </a:prstGeom>
          <a:noFill/>
        </p:spPr>
        <p:txBody>
          <a:bodyPr wrap="none" rtlCol="0">
            <a:spAutoFit/>
          </a:bodyPr>
          <a:lstStyle/>
          <a:p>
            <a:pPr algn="ctr"/>
            <a:r>
              <a:rPr lang="en-US" dirty="0"/>
              <a:t>Transf.(Y)</a:t>
            </a:r>
          </a:p>
        </p:txBody>
      </p:sp>
      <p:sp>
        <p:nvSpPr>
          <p:cNvPr id="30" name="TextBox 29"/>
          <p:cNvSpPr txBox="1"/>
          <p:nvPr/>
        </p:nvSpPr>
        <p:spPr>
          <a:xfrm rot="16200000">
            <a:off x="7473389" y="5105400"/>
            <a:ext cx="662554" cy="369332"/>
          </a:xfrm>
          <a:prstGeom prst="rect">
            <a:avLst/>
          </a:prstGeom>
          <a:noFill/>
        </p:spPr>
        <p:txBody>
          <a:bodyPr wrap="none" rtlCol="0">
            <a:spAutoFit/>
          </a:bodyPr>
          <a:lstStyle/>
          <a:p>
            <a:pPr algn="ctr"/>
            <a:r>
              <a:rPr lang="en-US" dirty="0"/>
              <a:t>Freq.</a:t>
            </a:r>
          </a:p>
        </p:txBody>
      </p:sp>
      <p:sp>
        <p:nvSpPr>
          <p:cNvPr id="31" name="Freeform 30"/>
          <p:cNvSpPr/>
          <p:nvPr/>
        </p:nvSpPr>
        <p:spPr>
          <a:xfrm>
            <a:off x="8132478" y="4929188"/>
            <a:ext cx="638175" cy="633413"/>
          </a:xfrm>
          <a:custGeom>
            <a:avLst/>
            <a:gdLst>
              <a:gd name="connsiteX0" fmla="*/ 0 w 638175"/>
              <a:gd name="connsiteY0" fmla="*/ 633413 h 633413"/>
              <a:gd name="connsiteX1" fmla="*/ 161925 w 638175"/>
              <a:gd name="connsiteY1" fmla="*/ 490538 h 633413"/>
              <a:gd name="connsiteX2" fmla="*/ 257175 w 638175"/>
              <a:gd name="connsiteY2" fmla="*/ 100013 h 633413"/>
              <a:gd name="connsiteX3" fmla="*/ 333375 w 638175"/>
              <a:gd name="connsiteY3" fmla="*/ 71438 h 633413"/>
              <a:gd name="connsiteX4" fmla="*/ 495300 w 638175"/>
              <a:gd name="connsiteY4" fmla="*/ 528638 h 633413"/>
              <a:gd name="connsiteX5" fmla="*/ 638175 w 638175"/>
              <a:gd name="connsiteY5" fmla="*/ 604838 h 63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75" h="633413">
                <a:moveTo>
                  <a:pt x="0" y="633413"/>
                </a:moveTo>
                <a:cubicBezTo>
                  <a:pt x="59531" y="606425"/>
                  <a:pt x="119063" y="579438"/>
                  <a:pt x="161925" y="490538"/>
                </a:cubicBezTo>
                <a:cubicBezTo>
                  <a:pt x="204788" y="401638"/>
                  <a:pt x="228600" y="169863"/>
                  <a:pt x="257175" y="100013"/>
                </a:cubicBezTo>
                <a:cubicBezTo>
                  <a:pt x="285750" y="30163"/>
                  <a:pt x="293687" y="0"/>
                  <a:pt x="333375" y="71438"/>
                </a:cubicBezTo>
                <a:cubicBezTo>
                  <a:pt x="373063" y="142876"/>
                  <a:pt x="444500" y="439738"/>
                  <a:pt x="495300" y="528638"/>
                </a:cubicBezTo>
                <a:cubicBezTo>
                  <a:pt x="546100" y="617538"/>
                  <a:pt x="592137" y="611188"/>
                  <a:pt x="638175" y="604838"/>
                </a:cubicBezTo>
              </a:path>
            </a:pathLst>
          </a:cu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p:cNvSpPr/>
          <p:nvPr/>
        </p:nvSpPr>
        <p:spPr>
          <a:xfrm>
            <a:off x="4114800" y="2057400"/>
            <a:ext cx="304800" cy="2590800"/>
          </a:xfrm>
          <a:prstGeom prst="leftBrace">
            <a:avLst>
              <a:gd name="adj1" fmla="val 54935"/>
              <a:gd name="adj2" fmla="val 50000"/>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p:cNvSpPr txBox="1"/>
          <p:nvPr/>
        </p:nvSpPr>
        <p:spPr>
          <a:xfrm>
            <a:off x="2362200" y="3119736"/>
            <a:ext cx="1821332" cy="461665"/>
          </a:xfrm>
          <a:prstGeom prst="rect">
            <a:avLst/>
          </a:prstGeom>
          <a:noFill/>
        </p:spPr>
        <p:txBody>
          <a:bodyPr wrap="none" rtlCol="0">
            <a:spAutoFit/>
          </a:bodyPr>
          <a:lstStyle/>
          <a:p>
            <a:r>
              <a:rPr lang="en-US" sz="2400" i="1" dirty="0"/>
              <a:t>n</a:t>
            </a:r>
            <a:r>
              <a:rPr lang="en-US" sz="2400" dirty="0"/>
              <a:t>  individuals</a:t>
            </a:r>
          </a:p>
        </p:txBody>
      </p:sp>
      <p:sp>
        <p:nvSpPr>
          <p:cNvPr id="34" name="TextBox 33"/>
          <p:cNvSpPr txBox="1"/>
          <p:nvPr/>
        </p:nvSpPr>
        <p:spPr>
          <a:xfrm>
            <a:off x="5562600" y="3276600"/>
            <a:ext cx="2362200" cy="1569660"/>
          </a:xfrm>
          <a:prstGeom prst="rect">
            <a:avLst/>
          </a:prstGeom>
          <a:noFill/>
        </p:spPr>
        <p:txBody>
          <a:bodyPr wrap="square" rtlCol="0">
            <a:spAutoFit/>
          </a:bodyPr>
          <a:lstStyle/>
          <a:p>
            <a:r>
              <a:rPr lang="en-US" sz="2400" dirty="0"/>
              <a:t>Transformation:</a:t>
            </a:r>
          </a:p>
          <a:p>
            <a:pPr>
              <a:buFontTx/>
              <a:buChar char="-"/>
            </a:pPr>
            <a:r>
              <a:rPr lang="en-US" sz="2400" dirty="0"/>
              <a:t> Logarithm</a:t>
            </a:r>
          </a:p>
          <a:p>
            <a:pPr>
              <a:buFontTx/>
              <a:buChar char="-"/>
            </a:pPr>
            <a:r>
              <a:rPr lang="en-US" sz="2400" dirty="0"/>
              <a:t> Inverse normal</a:t>
            </a:r>
          </a:p>
          <a:p>
            <a:pPr>
              <a:buFontTx/>
              <a:buChar char="-"/>
            </a:pP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Genotypes:  observed genotypes</a:t>
            </a:r>
          </a:p>
        </p:txBody>
      </p:sp>
      <p:graphicFrame>
        <p:nvGraphicFramePr>
          <p:cNvPr id="3" name="Table 2"/>
          <p:cNvGraphicFramePr>
            <a:graphicFrameLocks noGrp="1"/>
          </p:cNvGraphicFramePr>
          <p:nvPr/>
        </p:nvGraphicFramePr>
        <p:xfrm>
          <a:off x="5410200" y="2402840"/>
          <a:ext cx="2470470"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gridCol w="403543">
                  <a:extLst>
                    <a:ext uri="{9D8B030D-6E8A-4147-A177-3AD203B41FA5}">
                      <a16:colId xmlns:a16="http://schemas.microsoft.com/office/drawing/2014/main" val="20001"/>
                    </a:ext>
                  </a:extLst>
                </a:gridCol>
                <a:gridCol w="403543">
                  <a:extLst>
                    <a:ext uri="{9D8B030D-6E8A-4147-A177-3AD203B41FA5}">
                      <a16:colId xmlns:a16="http://schemas.microsoft.com/office/drawing/2014/main" val="20002"/>
                    </a:ext>
                  </a:extLst>
                </a:gridCol>
                <a:gridCol w="403543">
                  <a:extLst>
                    <a:ext uri="{9D8B030D-6E8A-4147-A177-3AD203B41FA5}">
                      <a16:colId xmlns:a16="http://schemas.microsoft.com/office/drawing/2014/main" val="20003"/>
                    </a:ext>
                  </a:extLst>
                </a:gridCol>
                <a:gridCol w="397193">
                  <a:extLst>
                    <a:ext uri="{9D8B030D-6E8A-4147-A177-3AD203B41FA5}">
                      <a16:colId xmlns:a16="http://schemas.microsoft.com/office/drawing/2014/main" val="20004"/>
                    </a:ext>
                  </a:extLst>
                </a:gridCol>
                <a:gridCol w="459105">
                  <a:extLst>
                    <a:ext uri="{9D8B030D-6E8A-4147-A177-3AD203B41FA5}">
                      <a16:colId xmlns:a16="http://schemas.microsoft.com/office/drawing/2014/main" val="20005"/>
                    </a:ext>
                  </a:extLst>
                </a:gridCol>
              </a:tblGrid>
              <a:tr h="370840">
                <a:tc>
                  <a:txBody>
                    <a:bodyPr/>
                    <a:lstStyle/>
                    <a:p>
                      <a:pPr algn="ctr"/>
                      <a:r>
                        <a:rPr lang="en-US" dirty="0"/>
                        <a:t>g</a:t>
                      </a:r>
                      <a:r>
                        <a:rPr lang="en-US" baseline="-25000" dirty="0"/>
                        <a:t>1</a:t>
                      </a:r>
                    </a:p>
                  </a:txBody>
                  <a:tcPr/>
                </a:tc>
                <a:tc>
                  <a:txBody>
                    <a:bodyPr/>
                    <a:lstStyle/>
                    <a:p>
                      <a:pPr algn="ctr"/>
                      <a:r>
                        <a:rPr lang="en-US" dirty="0"/>
                        <a:t>g</a:t>
                      </a:r>
                      <a:r>
                        <a:rPr lang="en-US"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g</a:t>
                      </a:r>
                      <a:r>
                        <a:rPr lang="en-US" baseline="-25000" dirty="0"/>
                        <a:t>3</a:t>
                      </a:r>
                    </a:p>
                  </a:txBody>
                  <a:tcPr/>
                </a:tc>
                <a:tc>
                  <a:txBody>
                    <a:bodyPr/>
                    <a:lstStyle/>
                    <a:p>
                      <a:pPr algn="ctr"/>
                      <a:r>
                        <a:rPr lang="en-US" dirty="0"/>
                        <a:t>g</a:t>
                      </a:r>
                      <a:r>
                        <a:rPr lang="en-US" baseline="-25000" dirty="0"/>
                        <a:t>4</a:t>
                      </a:r>
                    </a:p>
                  </a:txBody>
                  <a:tcPr/>
                </a:tc>
                <a:tc>
                  <a:txBody>
                    <a:bodyPr/>
                    <a:lstStyle/>
                    <a:p>
                      <a:pPr algn="ctr"/>
                      <a:r>
                        <a:rPr lang="en-US" dirty="0"/>
                        <a:t>…</a:t>
                      </a:r>
                    </a:p>
                  </a:txBody>
                  <a:tcPr/>
                </a:tc>
                <a:tc>
                  <a:txBody>
                    <a:bodyPr/>
                    <a:lstStyle/>
                    <a:p>
                      <a:pPr algn="ctr"/>
                      <a:r>
                        <a:rPr lang="en-US" dirty="0"/>
                        <a:t>g</a:t>
                      </a:r>
                      <a:r>
                        <a:rPr lang="en-US" baseline="-25000" dirty="0"/>
                        <a:t>m</a:t>
                      </a:r>
                    </a:p>
                  </a:txBody>
                  <a:tcPr/>
                </a:tc>
                <a:extLst>
                  <a:ext uri="{0D108BD9-81ED-4DB2-BD59-A6C34878D82A}">
                    <a16:rowId xmlns:a16="http://schemas.microsoft.com/office/drawing/2014/main" val="10000"/>
                  </a:ext>
                </a:extLst>
              </a:tr>
              <a:tr h="370840">
                <a:tc>
                  <a:txBody>
                    <a:bodyPr/>
                    <a:lstStyle/>
                    <a:p>
                      <a:pPr algn="ctr"/>
                      <a:r>
                        <a:rPr lang="en-US" dirty="0"/>
                        <a:t>2</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endParaRPr lang="en-US" dirty="0"/>
                    </a:p>
                  </a:txBody>
                  <a:tcPr/>
                </a:tc>
                <a:tc>
                  <a:txBody>
                    <a:bodyPr/>
                    <a:lstStyle/>
                    <a:p>
                      <a:pPr algn="ctr"/>
                      <a:r>
                        <a:rPr lang="en-US" dirty="0"/>
                        <a:t>2</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endParaRPr lang="en-US"/>
                    </a:p>
                  </a:txBody>
                  <a:tcPr/>
                </a:tc>
                <a:tc>
                  <a:txBody>
                    <a:bodyPr/>
                    <a:lstStyle/>
                    <a:p>
                      <a:pPr algn="ctr"/>
                      <a:r>
                        <a:rPr lang="en-US" dirty="0"/>
                        <a:t>2</a:t>
                      </a:r>
                    </a:p>
                  </a:txBody>
                  <a:tcPr/>
                </a:tc>
                <a:extLst>
                  <a:ext uri="{0D108BD9-81ED-4DB2-BD59-A6C34878D82A}">
                    <a16:rowId xmlns:a16="http://schemas.microsoft.com/office/drawing/2014/main" val="10003"/>
                  </a:ext>
                </a:extLst>
              </a:tr>
              <a:tr h="370840">
                <a:tc>
                  <a:txBody>
                    <a:bodyPr/>
                    <a:lstStyle/>
                    <a:p>
                      <a:pPr algn="ctr"/>
                      <a:r>
                        <a:rPr lang="en-US" dirty="0"/>
                        <a:t>1</a:t>
                      </a:r>
                    </a:p>
                  </a:txBody>
                  <a:tcPr/>
                </a:tc>
                <a:tc>
                  <a:txBody>
                    <a:bodyPr/>
                    <a:lstStyle/>
                    <a:p>
                      <a:pPr algn="ctr"/>
                      <a:r>
                        <a:rPr lang="en-US" dirty="0"/>
                        <a:t>2</a:t>
                      </a:r>
                    </a:p>
                  </a:txBody>
                  <a:tcPr/>
                </a:tc>
                <a:tc>
                  <a:txBody>
                    <a:bodyPr/>
                    <a:lstStyle/>
                    <a:p>
                      <a:pPr algn="ctr"/>
                      <a:r>
                        <a:rPr lang="en-US" dirty="0"/>
                        <a:t>0</a:t>
                      </a:r>
                    </a:p>
                  </a:txBody>
                  <a:tcPr/>
                </a:tc>
                <a:tc>
                  <a:txBody>
                    <a:bodyPr/>
                    <a:lstStyle/>
                    <a:p>
                      <a:pPr algn="ctr"/>
                      <a:r>
                        <a:rPr lang="en-US" dirty="0"/>
                        <a:t>0</a:t>
                      </a:r>
                    </a:p>
                  </a:txBody>
                  <a:tcPr/>
                </a:tc>
                <a:tc>
                  <a:txBody>
                    <a:bodyPr/>
                    <a:lstStyle/>
                    <a:p>
                      <a:pPr algn="ctr"/>
                      <a:endParaRPr lang="en-US"/>
                    </a:p>
                  </a:txBody>
                  <a:tcPr/>
                </a:tc>
                <a:tc>
                  <a:txBody>
                    <a:bodyPr/>
                    <a:lstStyle/>
                    <a:p>
                      <a:pPr algn="ctr"/>
                      <a:r>
                        <a:rPr lang="en-US" dirty="0"/>
                        <a:t>2</a:t>
                      </a:r>
                    </a:p>
                  </a:txBody>
                  <a:tcPr/>
                </a:tc>
                <a:extLst>
                  <a:ext uri="{0D108BD9-81ED-4DB2-BD59-A6C34878D82A}">
                    <a16:rowId xmlns:a16="http://schemas.microsoft.com/office/drawing/2014/main" val="10004"/>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a:p>
                  </a:txBody>
                  <a:tcPr/>
                </a:tc>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2</a:t>
                      </a:r>
                    </a:p>
                  </a:txBody>
                  <a:tcPr/>
                </a:tc>
                <a:tc>
                  <a:txBody>
                    <a:bodyPr/>
                    <a:lstStyle/>
                    <a:p>
                      <a:pPr algn="ctr"/>
                      <a:r>
                        <a:rPr lang="en-US" dirty="0"/>
                        <a:t>0</a:t>
                      </a:r>
                    </a:p>
                  </a:txBody>
                  <a:tcPr/>
                </a:tc>
                <a:tc>
                  <a:txBody>
                    <a:bodyPr/>
                    <a:lstStyle/>
                    <a:p>
                      <a:pPr algn="ctr"/>
                      <a:endParaRPr lang="en-US" dirty="0"/>
                    </a:p>
                  </a:txBody>
                  <a:tcPr/>
                </a:tc>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sp>
        <p:nvSpPr>
          <p:cNvPr id="4" name="Left Brace 3"/>
          <p:cNvSpPr/>
          <p:nvPr/>
        </p:nvSpPr>
        <p:spPr>
          <a:xfrm>
            <a:off x="4969035" y="2743200"/>
            <a:ext cx="304800" cy="2590800"/>
          </a:xfrm>
          <a:prstGeom prst="leftBrace">
            <a:avLst>
              <a:gd name="adj1" fmla="val 54935"/>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3216435" y="3805536"/>
            <a:ext cx="1821332" cy="461665"/>
          </a:xfrm>
          <a:prstGeom prst="rect">
            <a:avLst/>
          </a:prstGeom>
          <a:noFill/>
        </p:spPr>
        <p:txBody>
          <a:bodyPr wrap="none" rtlCol="0">
            <a:spAutoFit/>
          </a:bodyPr>
          <a:lstStyle/>
          <a:p>
            <a:r>
              <a:rPr lang="en-US" sz="2400" i="1" dirty="0"/>
              <a:t>n</a:t>
            </a:r>
            <a:r>
              <a:rPr lang="en-US" sz="2400" dirty="0"/>
              <a:t>  individuals</a:t>
            </a:r>
          </a:p>
        </p:txBody>
      </p:sp>
      <p:sp>
        <p:nvSpPr>
          <p:cNvPr id="6" name="Left Brace 5"/>
          <p:cNvSpPr/>
          <p:nvPr/>
        </p:nvSpPr>
        <p:spPr>
          <a:xfrm rot="5400000">
            <a:off x="6493035" y="838200"/>
            <a:ext cx="304800" cy="2590800"/>
          </a:xfrm>
          <a:prstGeom prst="leftBrace">
            <a:avLst>
              <a:gd name="adj1" fmla="val 54935"/>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5486400" y="1524001"/>
            <a:ext cx="2371996" cy="461665"/>
          </a:xfrm>
          <a:prstGeom prst="rect">
            <a:avLst/>
          </a:prstGeom>
          <a:noFill/>
        </p:spPr>
        <p:txBody>
          <a:bodyPr wrap="none" rtlCol="0">
            <a:spAutoFit/>
          </a:bodyPr>
          <a:lstStyle/>
          <a:p>
            <a:pPr algn="ctr"/>
            <a:r>
              <a:rPr lang="en-US" sz="2400" i="1" dirty="0"/>
              <a:t>m</a:t>
            </a:r>
            <a:r>
              <a:rPr lang="en-US" sz="2400" dirty="0"/>
              <a:t> markers (SNPs)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covariates</a:t>
            </a:r>
          </a:p>
        </p:txBody>
      </p:sp>
      <p:graphicFrame>
        <p:nvGraphicFramePr>
          <p:cNvPr id="3" name="Table 2"/>
          <p:cNvGraphicFramePr>
            <a:graphicFrameLocks noGrp="1"/>
          </p:cNvGraphicFramePr>
          <p:nvPr/>
        </p:nvGraphicFramePr>
        <p:xfrm>
          <a:off x="5410200" y="2402840"/>
          <a:ext cx="2173288" cy="3235960"/>
        </p:xfrm>
        <a:graphic>
          <a:graphicData uri="http://schemas.openxmlformats.org/drawingml/2006/table">
            <a:tbl>
              <a:tblPr firstRow="1" bandRow="1">
                <a:tableStyleId>{21E4AEA4-8DFA-4A89-87EB-49C32662AFE0}</a:tableStyleId>
              </a:tblPr>
              <a:tblGrid>
                <a:gridCol w="558736">
                  <a:extLst>
                    <a:ext uri="{9D8B030D-6E8A-4147-A177-3AD203B41FA5}">
                      <a16:colId xmlns:a16="http://schemas.microsoft.com/office/drawing/2014/main" val="20000"/>
                    </a:ext>
                  </a:extLst>
                </a:gridCol>
                <a:gridCol w="593154">
                  <a:extLst>
                    <a:ext uri="{9D8B030D-6E8A-4147-A177-3AD203B41FA5}">
                      <a16:colId xmlns:a16="http://schemas.microsoft.com/office/drawing/2014/main" val="20001"/>
                    </a:ext>
                  </a:extLst>
                </a:gridCol>
                <a:gridCol w="397193">
                  <a:extLst>
                    <a:ext uri="{9D8B030D-6E8A-4147-A177-3AD203B41FA5}">
                      <a16:colId xmlns:a16="http://schemas.microsoft.com/office/drawing/2014/main" val="20002"/>
                    </a:ext>
                  </a:extLst>
                </a:gridCol>
                <a:gridCol w="624205">
                  <a:extLst>
                    <a:ext uri="{9D8B030D-6E8A-4147-A177-3AD203B41FA5}">
                      <a16:colId xmlns:a16="http://schemas.microsoft.com/office/drawing/2014/main" val="20003"/>
                    </a:ext>
                  </a:extLst>
                </a:gridCol>
              </a:tblGrid>
              <a:tr h="370840">
                <a:tc>
                  <a:txBody>
                    <a:bodyPr/>
                    <a:lstStyle/>
                    <a:p>
                      <a:pPr algn="ctr"/>
                      <a:r>
                        <a:rPr lang="en-US" baseline="0" dirty="0"/>
                        <a:t>z</a:t>
                      </a:r>
                      <a:r>
                        <a:rPr lang="en-US" baseline="-25000" dirty="0"/>
                        <a:t>1</a:t>
                      </a:r>
                    </a:p>
                    <a:p>
                      <a:pPr algn="ctr"/>
                      <a:r>
                        <a:rPr lang="en-US" baseline="0" dirty="0"/>
                        <a:t>Sex</a:t>
                      </a:r>
                    </a:p>
                  </a:txBody>
                  <a:tcPr/>
                </a:tc>
                <a:tc>
                  <a:txBody>
                    <a:bodyPr/>
                    <a:lstStyle/>
                    <a:p>
                      <a:pPr algn="ctr"/>
                      <a:r>
                        <a:rPr lang="en-US" baseline="0" dirty="0"/>
                        <a:t>z</a:t>
                      </a:r>
                      <a:r>
                        <a:rPr lang="en-US" baseline="-25000" dirty="0"/>
                        <a:t>2</a:t>
                      </a:r>
                    </a:p>
                    <a:p>
                      <a:pPr algn="ctr"/>
                      <a:r>
                        <a:rPr lang="en-US" baseline="0" dirty="0"/>
                        <a:t>Age</a:t>
                      </a:r>
                    </a:p>
                  </a:txBody>
                  <a:tcPr/>
                </a:tc>
                <a:tc>
                  <a:txBody>
                    <a:bodyPr/>
                    <a:lstStyle/>
                    <a:p>
                      <a:pPr algn="ctr"/>
                      <a:r>
                        <a:rPr lang="en-US" dirty="0"/>
                        <a:t>…</a:t>
                      </a:r>
                    </a:p>
                  </a:txBody>
                  <a:tcPr/>
                </a:tc>
                <a:tc>
                  <a:txBody>
                    <a:bodyPr/>
                    <a:lstStyle/>
                    <a:p>
                      <a:pPr algn="ctr"/>
                      <a:r>
                        <a:rPr lang="en-US" dirty="0" err="1"/>
                        <a:t>z</a:t>
                      </a:r>
                      <a:r>
                        <a:rPr lang="en-US" baseline="-25000" dirty="0" err="1"/>
                        <a:t>c</a:t>
                      </a:r>
                      <a:endParaRPr lang="en-US" baseline="-25000" dirty="0"/>
                    </a:p>
                    <a:p>
                      <a:pPr algn="ctr"/>
                      <a:r>
                        <a:rPr lang="en-US" baseline="0" dirty="0"/>
                        <a:t>BMI</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54</a:t>
                      </a:r>
                    </a:p>
                  </a:txBody>
                  <a:tcPr/>
                </a:tc>
                <a:tc>
                  <a:txBody>
                    <a:bodyPr/>
                    <a:lstStyle/>
                    <a:p>
                      <a:pPr algn="ctr"/>
                      <a:endParaRPr lang="en-US" dirty="0"/>
                    </a:p>
                  </a:txBody>
                  <a:tcPr/>
                </a:tc>
                <a:tc>
                  <a:txBody>
                    <a:bodyPr/>
                    <a:lstStyle/>
                    <a:p>
                      <a:pPr algn="ctr"/>
                      <a:r>
                        <a:rPr lang="en-US" dirty="0"/>
                        <a:t>24.5</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algn="ctr"/>
                      <a:r>
                        <a:rPr lang="en-US" dirty="0"/>
                        <a:t>36</a:t>
                      </a:r>
                    </a:p>
                  </a:txBody>
                  <a:tcPr/>
                </a:tc>
                <a:tc>
                  <a:txBody>
                    <a:bodyPr/>
                    <a:lstStyle/>
                    <a:p>
                      <a:pPr algn="ctr"/>
                      <a:endParaRPr lang="en-US"/>
                    </a:p>
                  </a:txBody>
                  <a:tcPr/>
                </a:tc>
                <a:tc>
                  <a:txBody>
                    <a:bodyPr/>
                    <a:lstStyle/>
                    <a:p>
                      <a:pPr algn="ctr"/>
                      <a:r>
                        <a:rPr lang="en-US" dirty="0"/>
                        <a:t>23.7</a:t>
                      </a:r>
                    </a:p>
                  </a:txBody>
                  <a:tcPr/>
                </a:tc>
                <a:extLst>
                  <a:ext uri="{0D108BD9-81ED-4DB2-BD59-A6C34878D82A}">
                    <a16:rowId xmlns:a16="http://schemas.microsoft.com/office/drawing/2014/main" val="10002"/>
                  </a:ext>
                </a:extLst>
              </a:tr>
              <a:tr h="370840">
                <a:tc>
                  <a:txBody>
                    <a:bodyPr/>
                    <a:lstStyle/>
                    <a:p>
                      <a:pPr algn="ctr"/>
                      <a:r>
                        <a:rPr lang="en-US" dirty="0"/>
                        <a:t>1</a:t>
                      </a:r>
                    </a:p>
                  </a:txBody>
                  <a:tcPr/>
                </a:tc>
                <a:tc>
                  <a:txBody>
                    <a:bodyPr/>
                    <a:lstStyle/>
                    <a:p>
                      <a:pPr algn="ctr"/>
                      <a:r>
                        <a:rPr lang="en-US" dirty="0"/>
                        <a:t>72</a:t>
                      </a:r>
                    </a:p>
                  </a:txBody>
                  <a:tcPr/>
                </a:tc>
                <a:tc>
                  <a:txBody>
                    <a:bodyPr/>
                    <a:lstStyle/>
                    <a:p>
                      <a:pPr algn="ctr"/>
                      <a:endParaRPr lang="en-US"/>
                    </a:p>
                  </a:txBody>
                  <a:tcPr/>
                </a:tc>
                <a:tc>
                  <a:txBody>
                    <a:bodyPr/>
                    <a:lstStyle/>
                    <a:p>
                      <a:pPr algn="ctr"/>
                      <a:r>
                        <a:rPr lang="en-US" dirty="0"/>
                        <a:t>30.2</a:t>
                      </a:r>
                    </a:p>
                  </a:txBody>
                  <a:tcPr/>
                </a:tc>
                <a:extLst>
                  <a:ext uri="{0D108BD9-81ED-4DB2-BD59-A6C34878D82A}">
                    <a16:rowId xmlns:a16="http://schemas.microsoft.com/office/drawing/2014/main" val="10003"/>
                  </a:ext>
                </a:extLst>
              </a:tr>
              <a:tr h="370840">
                <a:tc>
                  <a:txBody>
                    <a:bodyPr/>
                    <a:lstStyle/>
                    <a:p>
                      <a:pPr algn="ctr"/>
                      <a:r>
                        <a:rPr lang="en-US" dirty="0"/>
                        <a:t>0</a:t>
                      </a:r>
                    </a:p>
                  </a:txBody>
                  <a:tcPr/>
                </a:tc>
                <a:tc>
                  <a:txBody>
                    <a:bodyPr/>
                    <a:lstStyle/>
                    <a:p>
                      <a:pPr algn="ctr"/>
                      <a:r>
                        <a:rPr lang="en-US" dirty="0"/>
                        <a:t>66</a:t>
                      </a:r>
                    </a:p>
                  </a:txBody>
                  <a:tcPr/>
                </a:tc>
                <a:tc>
                  <a:txBody>
                    <a:bodyPr/>
                    <a:lstStyle/>
                    <a:p>
                      <a:pPr algn="ctr"/>
                      <a:endParaRPr lang="en-US"/>
                    </a:p>
                  </a:txBody>
                  <a:tcPr/>
                </a:tc>
                <a:tc>
                  <a:txBody>
                    <a:bodyPr/>
                    <a:lstStyle/>
                    <a:p>
                      <a:pPr algn="ctr"/>
                      <a:r>
                        <a:rPr lang="en-US" dirty="0"/>
                        <a:t>26.0</a:t>
                      </a:r>
                    </a:p>
                  </a:txBody>
                  <a:tcPr/>
                </a:tc>
                <a:extLst>
                  <a:ext uri="{0D108BD9-81ED-4DB2-BD59-A6C34878D82A}">
                    <a16:rowId xmlns:a16="http://schemas.microsoft.com/office/drawing/2014/main" val="10004"/>
                  </a:ext>
                </a:extLst>
              </a:tr>
              <a:tr h="370840">
                <a:tc>
                  <a:txBody>
                    <a:bodyPr/>
                    <a:lstStyle/>
                    <a:p>
                      <a:pPr algn="ctr"/>
                      <a:r>
                        <a:rPr lang="en-US" dirty="0"/>
                        <a:t>0</a:t>
                      </a:r>
                    </a:p>
                  </a:txBody>
                  <a:tcPr/>
                </a:tc>
                <a:tc>
                  <a:txBody>
                    <a:bodyPr/>
                    <a:lstStyle/>
                    <a:p>
                      <a:pPr algn="ctr"/>
                      <a:r>
                        <a:rPr lang="en-US" dirty="0"/>
                        <a:t>65</a:t>
                      </a:r>
                    </a:p>
                  </a:txBody>
                  <a:tcPr/>
                </a:tc>
                <a:tc>
                  <a:txBody>
                    <a:bodyPr/>
                    <a:lstStyle/>
                    <a:p>
                      <a:pPr algn="ctr"/>
                      <a:endParaRPr lang="en-US"/>
                    </a:p>
                  </a:txBody>
                  <a:tcPr/>
                </a:tc>
                <a:tc>
                  <a:txBody>
                    <a:bodyPr/>
                    <a:lstStyle/>
                    <a:p>
                      <a:pPr algn="ctr"/>
                      <a:r>
                        <a:rPr lang="en-US" dirty="0"/>
                        <a:t>27.0</a:t>
                      </a:r>
                    </a:p>
                  </a:txBody>
                  <a:tcPr/>
                </a:tc>
                <a:extLst>
                  <a:ext uri="{0D108BD9-81ED-4DB2-BD59-A6C34878D82A}">
                    <a16:rowId xmlns:a16="http://schemas.microsoft.com/office/drawing/2014/main" val="10005"/>
                  </a:ext>
                </a:extLst>
              </a:tr>
              <a:tr h="370840">
                <a:tc>
                  <a:txBody>
                    <a:bodyPr/>
                    <a:lstStyle/>
                    <a:p>
                      <a:pPr algn="ctr"/>
                      <a:r>
                        <a:rPr lang="en-US" dirty="0"/>
                        <a:t>…</a:t>
                      </a:r>
                    </a:p>
                  </a:txBody>
                  <a:tcPr/>
                </a:tc>
                <a:tc>
                  <a:txBody>
                    <a:bodyPr/>
                    <a:lstStyle/>
                    <a:p>
                      <a:pPr algn="ctr"/>
                      <a:r>
                        <a:rPr lang="en-US" dirty="0"/>
                        <a:t>…</a:t>
                      </a:r>
                    </a:p>
                  </a:txBody>
                  <a:tcPr/>
                </a:tc>
                <a:tc>
                  <a:txBody>
                    <a:bodyPr/>
                    <a:lstStyle/>
                    <a:p>
                      <a:pPr algn="ctr"/>
                      <a:endParaRPr lang="en-US"/>
                    </a:p>
                  </a:txBody>
                  <a:tcPr/>
                </a:tc>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tc>
                  <a:txBody>
                    <a:bodyPr/>
                    <a:lstStyle/>
                    <a:p>
                      <a:pPr algn="ctr"/>
                      <a:r>
                        <a:rPr lang="en-US" dirty="0"/>
                        <a:t>55</a:t>
                      </a:r>
                    </a:p>
                  </a:txBody>
                  <a:tcPr/>
                </a:tc>
                <a:tc>
                  <a:txBody>
                    <a:bodyPr/>
                    <a:lstStyle/>
                    <a:p>
                      <a:pPr algn="ctr"/>
                      <a:endParaRPr lang="en-US" dirty="0"/>
                    </a:p>
                  </a:txBody>
                  <a:tcPr/>
                </a:tc>
                <a:tc>
                  <a:txBody>
                    <a:bodyPr/>
                    <a:lstStyle/>
                    <a:p>
                      <a:pPr algn="ctr"/>
                      <a:r>
                        <a:rPr lang="en-US" dirty="0"/>
                        <a:t>22.7</a:t>
                      </a:r>
                    </a:p>
                  </a:txBody>
                  <a:tcPr/>
                </a:tc>
                <a:extLst>
                  <a:ext uri="{0D108BD9-81ED-4DB2-BD59-A6C34878D82A}">
                    <a16:rowId xmlns:a16="http://schemas.microsoft.com/office/drawing/2014/main" val="10007"/>
                  </a:ext>
                </a:extLst>
              </a:tr>
            </a:tbl>
          </a:graphicData>
        </a:graphic>
      </p:graphicFrame>
      <p:sp>
        <p:nvSpPr>
          <p:cNvPr id="4" name="Left Brace 3"/>
          <p:cNvSpPr/>
          <p:nvPr/>
        </p:nvSpPr>
        <p:spPr>
          <a:xfrm>
            <a:off x="4969035" y="3048000"/>
            <a:ext cx="304800" cy="2590800"/>
          </a:xfrm>
          <a:prstGeom prst="leftBrace">
            <a:avLst>
              <a:gd name="adj1" fmla="val 54935"/>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3216435" y="4110336"/>
            <a:ext cx="1821332" cy="461665"/>
          </a:xfrm>
          <a:prstGeom prst="rect">
            <a:avLst/>
          </a:prstGeom>
          <a:noFill/>
        </p:spPr>
        <p:txBody>
          <a:bodyPr wrap="none" rtlCol="0">
            <a:spAutoFit/>
          </a:bodyPr>
          <a:lstStyle/>
          <a:p>
            <a:r>
              <a:rPr lang="en-US" sz="2400" i="1" dirty="0"/>
              <a:t>n</a:t>
            </a:r>
            <a:r>
              <a:rPr lang="en-US" sz="2400" dirty="0"/>
              <a:t>  individuals</a:t>
            </a:r>
          </a:p>
        </p:txBody>
      </p:sp>
      <p:sp>
        <p:nvSpPr>
          <p:cNvPr id="6" name="Left Brace 5"/>
          <p:cNvSpPr/>
          <p:nvPr/>
        </p:nvSpPr>
        <p:spPr>
          <a:xfrm rot="5400000">
            <a:off x="6324599" y="1066800"/>
            <a:ext cx="304800" cy="2133600"/>
          </a:xfrm>
          <a:prstGeom prst="leftBrace">
            <a:avLst>
              <a:gd name="adj1" fmla="val 54935"/>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5635126" y="1524001"/>
            <a:ext cx="1680075" cy="461665"/>
          </a:xfrm>
          <a:prstGeom prst="rect">
            <a:avLst/>
          </a:prstGeom>
          <a:noFill/>
        </p:spPr>
        <p:txBody>
          <a:bodyPr wrap="none" rtlCol="0">
            <a:spAutoFit/>
          </a:bodyPr>
          <a:lstStyle/>
          <a:p>
            <a:pPr algn="ctr"/>
            <a:r>
              <a:rPr lang="en-US" sz="2400" i="1" dirty="0"/>
              <a:t>c</a:t>
            </a:r>
            <a:r>
              <a:rPr lang="en-US" sz="2400" dirty="0"/>
              <a:t> covariates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Study individuals:</a:t>
            </a:r>
            <a:br>
              <a:rPr lang="en-US" dirty="0"/>
            </a:br>
            <a:r>
              <a:rPr lang="en-US" dirty="0"/>
              <a:t>relatedness and population structure</a:t>
            </a:r>
          </a:p>
        </p:txBody>
      </p:sp>
      <p:sp>
        <p:nvSpPr>
          <p:cNvPr id="3" name="Content Placeholder 2"/>
          <p:cNvSpPr>
            <a:spLocks noGrp="1"/>
          </p:cNvSpPr>
          <p:nvPr>
            <p:ph idx="1"/>
          </p:nvPr>
        </p:nvSpPr>
        <p:spPr/>
        <p:txBody>
          <a:bodyPr/>
          <a:lstStyle/>
          <a:p>
            <a:r>
              <a:rPr lang="en-US" dirty="0"/>
              <a:t>Unrelated individuals</a:t>
            </a:r>
          </a:p>
          <a:p>
            <a:endParaRPr lang="en-US" dirty="0"/>
          </a:p>
          <a:p>
            <a:r>
              <a:rPr lang="en-US" dirty="0"/>
              <a:t>Related individuals</a:t>
            </a:r>
          </a:p>
          <a:p>
            <a:pPr lvl="1"/>
            <a:r>
              <a:rPr lang="en-US" dirty="0"/>
              <a:t>Identify any relationships between individuals</a:t>
            </a:r>
          </a:p>
          <a:p>
            <a:endParaRPr lang="en-US" dirty="0"/>
          </a:p>
          <a:p>
            <a:r>
              <a:rPr lang="en-US" dirty="0"/>
              <a:t>Population structure</a:t>
            </a:r>
          </a:p>
          <a:p>
            <a:pPr lvl="1"/>
            <a:r>
              <a:rPr lang="en-US" dirty="0"/>
              <a:t>Individuals are from different populations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Single variant analysis</a:t>
            </a:r>
          </a:p>
        </p:txBody>
      </p:sp>
      <p:graphicFrame>
        <p:nvGraphicFramePr>
          <p:cNvPr id="5" name="Table 4"/>
          <p:cNvGraphicFramePr>
            <a:graphicFrameLocks noGrp="1"/>
          </p:cNvGraphicFramePr>
          <p:nvPr/>
        </p:nvGraphicFramePr>
        <p:xfrm>
          <a:off x="3733800" y="2595880"/>
          <a:ext cx="457200" cy="29667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tblGrid>
              <a:tr h="370840">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1</a:t>
                      </a:r>
                    </a:p>
                  </a:txBody>
                  <a:tcPr/>
                </a:tc>
                <a:extLst>
                  <a:ext uri="{0D108BD9-81ED-4DB2-BD59-A6C34878D82A}">
                    <a16:rowId xmlns:a16="http://schemas.microsoft.com/office/drawing/2014/main" val="10004"/>
                  </a:ext>
                </a:extLst>
              </a:tr>
              <a:tr h="370840">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graphicFrame>
        <p:nvGraphicFramePr>
          <p:cNvPr id="6" name="Table 5"/>
          <p:cNvGraphicFramePr>
            <a:graphicFrameLocks noGrp="1"/>
          </p:cNvGraphicFramePr>
          <p:nvPr/>
        </p:nvGraphicFramePr>
        <p:xfrm>
          <a:off x="5105401" y="259588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algn="ctr"/>
                      <a:r>
                        <a:rPr lang="en-US" dirty="0"/>
                        <a:t>g</a:t>
                      </a:r>
                      <a:r>
                        <a:rPr lang="en-US" baseline="-25000" dirty="0"/>
                        <a:t>1</a:t>
                      </a:r>
                    </a:p>
                  </a:txBody>
                  <a:tcPr/>
                </a:tc>
                <a:extLst>
                  <a:ext uri="{0D108BD9-81ED-4DB2-BD59-A6C34878D82A}">
                    <a16:rowId xmlns:a16="http://schemas.microsoft.com/office/drawing/2014/main" val="10000"/>
                  </a:ext>
                </a:extLst>
              </a:tr>
              <a:tr h="370840">
                <a:tc>
                  <a:txBody>
                    <a:bodyPr/>
                    <a:lstStyle/>
                    <a:p>
                      <a:pPr algn="ctr"/>
                      <a:r>
                        <a:rPr lang="en-US" dirty="0"/>
                        <a:t>2</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0</a:t>
                      </a:r>
                    </a:p>
                  </a:txBody>
                  <a:tcPr/>
                </a:tc>
                <a:extLst>
                  <a:ext uri="{0D108BD9-81ED-4DB2-BD59-A6C34878D82A}">
                    <a16:rowId xmlns:a16="http://schemas.microsoft.com/office/drawing/2014/main" val="10003"/>
                  </a:ext>
                </a:extLst>
              </a:tr>
              <a:tr h="370840">
                <a:tc>
                  <a:txBody>
                    <a:bodyPr/>
                    <a:lstStyle/>
                    <a:p>
                      <a:pPr algn="ctr"/>
                      <a:r>
                        <a:rPr lang="en-US" dirty="0"/>
                        <a:t>1</a:t>
                      </a:r>
                    </a:p>
                  </a:txBody>
                  <a:tcPr/>
                </a:tc>
                <a:extLst>
                  <a:ext uri="{0D108BD9-81ED-4DB2-BD59-A6C34878D82A}">
                    <a16:rowId xmlns:a16="http://schemas.microsoft.com/office/drawing/2014/main" val="10004"/>
                  </a:ext>
                </a:extLst>
              </a:tr>
              <a:tr h="370840">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1</a:t>
                      </a:r>
                    </a:p>
                  </a:txBody>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nvGraphicFramePr>
        <p:xfrm>
          <a:off x="7010401" y="2595880"/>
          <a:ext cx="1259841"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gridCol w="397193">
                  <a:extLst>
                    <a:ext uri="{9D8B030D-6E8A-4147-A177-3AD203B41FA5}">
                      <a16:colId xmlns:a16="http://schemas.microsoft.com/office/drawing/2014/main" val="20001"/>
                    </a:ext>
                  </a:extLst>
                </a:gridCol>
                <a:gridCol w="459105">
                  <a:extLst>
                    <a:ext uri="{9D8B030D-6E8A-4147-A177-3AD203B41FA5}">
                      <a16:colId xmlns:a16="http://schemas.microsoft.com/office/drawing/2014/main" val="20002"/>
                    </a:ext>
                  </a:extLst>
                </a:gridCol>
              </a:tblGrid>
              <a:tr h="370840">
                <a:tc>
                  <a:txBody>
                    <a:bodyPr/>
                    <a:lstStyle/>
                    <a:p>
                      <a:pPr algn="ctr"/>
                      <a:r>
                        <a:rPr lang="en-US" dirty="0"/>
                        <a:t>g</a:t>
                      </a:r>
                      <a:r>
                        <a:rPr lang="en-US" baseline="-25000" dirty="0"/>
                        <a:t>4</a:t>
                      </a:r>
                    </a:p>
                  </a:txBody>
                  <a:tcPr/>
                </a:tc>
                <a:tc>
                  <a:txBody>
                    <a:bodyPr/>
                    <a:lstStyle/>
                    <a:p>
                      <a:pPr algn="ctr"/>
                      <a:r>
                        <a:rPr lang="en-US" dirty="0"/>
                        <a:t>…</a:t>
                      </a:r>
                    </a:p>
                  </a:txBody>
                  <a:tcPr/>
                </a:tc>
                <a:tc>
                  <a:txBody>
                    <a:bodyPr/>
                    <a:lstStyle/>
                    <a:p>
                      <a:pPr algn="ctr"/>
                      <a:r>
                        <a:rPr lang="en-US" dirty="0"/>
                        <a:t>g</a:t>
                      </a:r>
                      <a:r>
                        <a:rPr lang="en-US" baseline="-25000" dirty="0"/>
                        <a:t>m</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endParaRPr lang="en-US" dirty="0"/>
                    </a:p>
                  </a:txBody>
                  <a:tcPr/>
                </a:tc>
                <a:tc>
                  <a:txBody>
                    <a:bodyPr/>
                    <a:lstStyle/>
                    <a:p>
                      <a:pPr algn="ctr"/>
                      <a:r>
                        <a:rPr lang="en-US" dirty="0"/>
                        <a:t>2</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2</a:t>
                      </a:r>
                    </a:p>
                  </a:txBody>
                  <a:tcPr/>
                </a:tc>
                <a:extLst>
                  <a:ext uri="{0D108BD9-81ED-4DB2-BD59-A6C34878D82A}">
                    <a16:rowId xmlns:a16="http://schemas.microsoft.com/office/drawing/2014/main" val="10003"/>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2</a:t>
                      </a:r>
                    </a:p>
                  </a:txBody>
                  <a:tcPr/>
                </a:tc>
                <a:extLst>
                  <a:ext uri="{0D108BD9-81ED-4DB2-BD59-A6C34878D82A}">
                    <a16:rowId xmlns:a16="http://schemas.microsoft.com/office/drawing/2014/main" val="10004"/>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tc>
                  <a:txBody>
                    <a:bodyPr/>
                    <a:lstStyle/>
                    <a:p>
                      <a:pPr algn="ctr"/>
                      <a:endParaRPr lang="en-US"/>
                    </a:p>
                  </a:txBody>
                  <a:tcPr/>
                </a:tc>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tc>
                  <a:txBody>
                    <a:bodyPr/>
                    <a:lstStyle/>
                    <a:p>
                      <a:pPr algn="ctr"/>
                      <a:endParaRPr lang="en-US" dirty="0"/>
                    </a:p>
                  </a:txBody>
                  <a:tcPr/>
                </a:tc>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6324601" y="259588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g</a:t>
                      </a:r>
                      <a:r>
                        <a:rPr lang="en-US" baseline="-25000" dirty="0"/>
                        <a:t>3</a:t>
                      </a:r>
                    </a:p>
                  </a:txBody>
                  <a:tcPr/>
                </a:tc>
                <a:extLst>
                  <a:ext uri="{0D108BD9-81ED-4DB2-BD59-A6C34878D82A}">
                    <a16:rowId xmlns:a16="http://schemas.microsoft.com/office/drawing/2014/main" val="10000"/>
                  </a:ext>
                </a:extLst>
              </a:tr>
              <a:tr h="370840">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0</a:t>
                      </a:r>
                    </a:p>
                  </a:txBody>
                  <a:tcPr/>
                </a:tc>
                <a:extLst>
                  <a:ext uri="{0D108BD9-81ED-4DB2-BD59-A6C34878D82A}">
                    <a16:rowId xmlns:a16="http://schemas.microsoft.com/office/drawing/2014/main" val="10004"/>
                  </a:ext>
                </a:extLst>
              </a:tr>
              <a:tr h="370840">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2</a:t>
                      </a:r>
                    </a:p>
                  </a:txBody>
                  <a:tcPr/>
                </a:tc>
                <a:extLst>
                  <a:ext uri="{0D108BD9-81ED-4DB2-BD59-A6C34878D82A}">
                    <a16:rowId xmlns:a16="http://schemas.microsoft.com/office/drawing/2014/main" val="10007"/>
                  </a:ext>
                </a:extLst>
              </a:tr>
            </a:tbl>
          </a:graphicData>
        </a:graphic>
      </p:graphicFrame>
      <p:graphicFrame>
        <p:nvGraphicFramePr>
          <p:cNvPr id="9" name="Table 8"/>
          <p:cNvGraphicFramePr>
            <a:graphicFrameLocks noGrp="1"/>
          </p:cNvGraphicFramePr>
          <p:nvPr/>
        </p:nvGraphicFramePr>
        <p:xfrm>
          <a:off x="5692458" y="259588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algn="ctr"/>
                      <a:r>
                        <a:rPr lang="en-US" dirty="0"/>
                        <a:t>g</a:t>
                      </a:r>
                      <a:r>
                        <a:rPr lang="en-US" baseline="-25000" dirty="0"/>
                        <a:t>2</a:t>
                      </a:r>
                    </a:p>
                  </a:txBody>
                  <a:tcPr/>
                </a:tc>
                <a:extLst>
                  <a:ext uri="{0D108BD9-81ED-4DB2-BD59-A6C34878D82A}">
                    <a16:rowId xmlns:a16="http://schemas.microsoft.com/office/drawing/2014/main" val="10000"/>
                  </a:ext>
                </a:extLst>
              </a:tr>
              <a:tr h="370840">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2</a:t>
                      </a:r>
                    </a:p>
                  </a:txBody>
                  <a:tcPr/>
                </a:tc>
                <a:extLst>
                  <a:ext uri="{0D108BD9-81ED-4DB2-BD59-A6C34878D82A}">
                    <a16:rowId xmlns:a16="http://schemas.microsoft.com/office/drawing/2014/main" val="10004"/>
                  </a:ext>
                </a:extLst>
              </a:tr>
              <a:tr h="370840">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cxnSp>
        <p:nvCxnSpPr>
          <p:cNvPr id="13" name="Straight Connector 12"/>
          <p:cNvCxnSpPr/>
          <p:nvPr/>
        </p:nvCxnSpPr>
        <p:spPr>
          <a:xfrm>
            <a:off x="3962400" y="19812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34000" y="2438400"/>
            <a:ext cx="0" cy="1524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62400" y="2438400"/>
            <a:ext cx="1371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67400" y="2209800"/>
            <a:ext cx="0" cy="3810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62400" y="2209800"/>
            <a:ext cx="1905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62400" y="1981200"/>
            <a:ext cx="2590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53200" y="1981200"/>
            <a:ext cx="0" cy="609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109958" y="1519536"/>
            <a:ext cx="5972084" cy="461665"/>
          </a:xfrm>
          <a:prstGeom prst="rect">
            <a:avLst/>
          </a:prstGeom>
        </p:spPr>
        <p:txBody>
          <a:bodyPr wrap="none">
            <a:spAutoFit/>
          </a:bodyPr>
          <a:lstStyle/>
          <a:p>
            <a:r>
              <a:rPr lang="en-US" sz="2400" dirty="0"/>
              <a:t>Test each variant for association with outcome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Analysis methods</a:t>
            </a:r>
          </a:p>
        </p:txBody>
      </p:sp>
      <p:sp>
        <p:nvSpPr>
          <p:cNvPr id="3" name="Content Placeholder 2"/>
          <p:cNvSpPr>
            <a:spLocks noGrp="1"/>
          </p:cNvSpPr>
          <p:nvPr>
            <p:ph idx="1"/>
          </p:nvPr>
        </p:nvSpPr>
        <p:spPr/>
        <p:txBody>
          <a:bodyPr>
            <a:normAutofit/>
          </a:bodyPr>
          <a:lstStyle/>
          <a:p>
            <a:r>
              <a:rPr lang="en-US" dirty="0"/>
              <a:t>Binary traits</a:t>
            </a:r>
          </a:p>
          <a:p>
            <a:pPr lvl="1"/>
            <a:r>
              <a:rPr lang="en-US" dirty="0"/>
              <a:t>Contingency table tests cannot adjust for covariates</a:t>
            </a:r>
          </a:p>
          <a:p>
            <a:pPr lvl="2"/>
            <a:r>
              <a:rPr lang="en-US" dirty="0"/>
              <a:t>Chi-square Test</a:t>
            </a:r>
          </a:p>
          <a:p>
            <a:pPr lvl="2"/>
            <a:r>
              <a:rPr lang="en-US" dirty="0"/>
              <a:t>Cochran-</a:t>
            </a:r>
            <a:r>
              <a:rPr lang="en-US" dirty="0" err="1"/>
              <a:t>Armitage</a:t>
            </a:r>
            <a:r>
              <a:rPr lang="en-US" dirty="0"/>
              <a:t> Trend Test</a:t>
            </a:r>
          </a:p>
          <a:p>
            <a:pPr lvl="2"/>
            <a:r>
              <a:rPr lang="en-US" dirty="0"/>
              <a:t>Fisher’s Exact Test</a:t>
            </a:r>
          </a:p>
          <a:p>
            <a:pPr lvl="1"/>
            <a:r>
              <a:rPr lang="en-US" dirty="0"/>
              <a:t>Logistic regression can account for covariates</a:t>
            </a:r>
          </a:p>
          <a:p>
            <a:r>
              <a:rPr lang="en-US" dirty="0"/>
              <a:t>Quantitative traits</a:t>
            </a:r>
          </a:p>
          <a:p>
            <a:pPr lvl="1"/>
            <a:r>
              <a:rPr lang="en-US" dirty="0"/>
              <a:t>Linear regression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BA531-55CA-B642-B432-59DD0AAB3D9B}"/>
              </a:ext>
            </a:extLst>
          </p:cNvPr>
          <p:cNvSpPr>
            <a:spLocks noGrp="1"/>
          </p:cNvSpPr>
          <p:nvPr>
            <p:ph type="title"/>
          </p:nvPr>
        </p:nvSpPr>
        <p:spPr>
          <a:xfrm>
            <a:off x="622431" y="365125"/>
            <a:ext cx="10731369" cy="1325563"/>
          </a:xfrm>
        </p:spPr>
        <p:txBody>
          <a:bodyPr/>
          <a:lstStyle/>
          <a:p>
            <a:r>
              <a:rPr lang="en-US" dirty="0"/>
              <a:t>Contingency table in Case/Control study GWAS </a:t>
            </a:r>
          </a:p>
        </p:txBody>
      </p:sp>
      <p:pic>
        <p:nvPicPr>
          <p:cNvPr id="5" name="Picture 4">
            <a:extLst>
              <a:ext uri="{FF2B5EF4-FFF2-40B4-BE49-F238E27FC236}">
                <a16:creationId xmlns:a16="http://schemas.microsoft.com/office/drawing/2014/main" id="{C5F705AB-061B-FD41-9408-200246F4697B}"/>
              </a:ext>
            </a:extLst>
          </p:cNvPr>
          <p:cNvPicPr>
            <a:picLocks noChangeAspect="1"/>
          </p:cNvPicPr>
          <p:nvPr/>
        </p:nvPicPr>
        <p:blipFill rotWithShape="1">
          <a:blip r:embed="rId3"/>
          <a:srcRect l="7580" t="40440" r="45845" b="22081"/>
          <a:stretch/>
        </p:blipFill>
        <p:spPr>
          <a:xfrm>
            <a:off x="816697" y="2624716"/>
            <a:ext cx="6475371" cy="3152630"/>
          </a:xfrm>
          <a:prstGeom prst="rect">
            <a:avLst/>
          </a:prstGeom>
        </p:spPr>
      </p:pic>
      <p:sp>
        <p:nvSpPr>
          <p:cNvPr id="6" name="Content Placeholder 2">
            <a:extLst>
              <a:ext uri="{FF2B5EF4-FFF2-40B4-BE49-F238E27FC236}">
                <a16:creationId xmlns:a16="http://schemas.microsoft.com/office/drawing/2014/main" id="{14A6DFF5-8FF0-AC48-A164-DDC8665BA54C}"/>
              </a:ext>
            </a:extLst>
          </p:cNvPr>
          <p:cNvSpPr txBox="1">
            <a:spLocks/>
          </p:cNvSpPr>
          <p:nvPr/>
        </p:nvSpPr>
        <p:spPr>
          <a:xfrm>
            <a:off x="997223" y="1690688"/>
            <a:ext cx="9981784" cy="1073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D33B27"/>
              </a:buClr>
              <a:buFont typeface="Arial"/>
              <a:buChar char="•"/>
              <a:defRPr sz="2800" kern="1200">
                <a:solidFill>
                  <a:srgbClr val="415861"/>
                </a:solidFill>
                <a:latin typeface="+mn-lt"/>
                <a:ea typeface="+mn-ea"/>
                <a:cs typeface="+mn-cs"/>
              </a:defRPr>
            </a:lvl1pPr>
            <a:lvl2pPr marL="685800" indent="-228600" algn="l" defTabSz="914400" rtl="0" eaLnBrk="1" latinLnBrk="0" hangingPunct="1">
              <a:lnSpc>
                <a:spcPct val="90000"/>
              </a:lnSpc>
              <a:spcBef>
                <a:spcPts val="500"/>
              </a:spcBef>
              <a:buClr>
                <a:srgbClr val="D33B27"/>
              </a:buClr>
              <a:buFont typeface="Arial"/>
              <a:buChar char="•"/>
              <a:defRPr sz="2400" kern="1200">
                <a:solidFill>
                  <a:srgbClr val="415861"/>
                </a:solidFill>
                <a:latin typeface="+mn-lt"/>
                <a:ea typeface="+mn-ea"/>
                <a:cs typeface="+mn-cs"/>
              </a:defRPr>
            </a:lvl2pPr>
            <a:lvl3pPr marL="1143000" indent="-228600" algn="l" defTabSz="914400" rtl="0" eaLnBrk="1" latinLnBrk="0" hangingPunct="1">
              <a:lnSpc>
                <a:spcPct val="90000"/>
              </a:lnSpc>
              <a:spcBef>
                <a:spcPts val="500"/>
              </a:spcBef>
              <a:buClr>
                <a:srgbClr val="D33B27"/>
              </a:buClr>
              <a:buFont typeface="Arial"/>
              <a:buChar char="•"/>
              <a:defRPr sz="2000" kern="1200">
                <a:solidFill>
                  <a:srgbClr val="415861"/>
                </a:solidFill>
                <a:latin typeface="+mn-lt"/>
                <a:ea typeface="+mn-ea"/>
                <a:cs typeface="+mn-cs"/>
              </a:defRPr>
            </a:lvl3pPr>
            <a:lvl4pPr marL="1600200" indent="-228600" algn="l" defTabSz="914400" rtl="0" eaLnBrk="1" latinLnBrk="0" hangingPunct="1">
              <a:lnSpc>
                <a:spcPct val="90000"/>
              </a:lnSpc>
              <a:spcBef>
                <a:spcPts val="500"/>
              </a:spcBef>
              <a:buClr>
                <a:srgbClr val="D33B27"/>
              </a:buClr>
              <a:buFont typeface="Arial"/>
              <a:buChar char="•"/>
              <a:defRPr sz="1800" kern="1200">
                <a:solidFill>
                  <a:srgbClr val="415861"/>
                </a:solidFill>
                <a:latin typeface="+mn-lt"/>
                <a:ea typeface="+mn-ea"/>
                <a:cs typeface="+mn-cs"/>
              </a:defRPr>
            </a:lvl4pPr>
            <a:lvl5pPr marL="2057400" indent="-228600" algn="l" defTabSz="914400" rtl="0" eaLnBrk="1" latinLnBrk="0" hangingPunct="1">
              <a:lnSpc>
                <a:spcPct val="90000"/>
              </a:lnSpc>
              <a:spcBef>
                <a:spcPts val="500"/>
              </a:spcBef>
              <a:buClr>
                <a:srgbClr val="D33B27"/>
              </a:buClr>
              <a:buFont typeface="Arial"/>
              <a:buChar char="•"/>
              <a:defRPr sz="1800" kern="1200">
                <a:solidFill>
                  <a:srgbClr val="41586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Font typeface="Arial"/>
              <a:buNone/>
            </a:pPr>
            <a:r>
              <a:rPr lang="en-US" altLang="en-US" dirty="0">
                <a:solidFill>
                  <a:schemeClr val="tx2"/>
                </a:solidFill>
                <a:latin typeface="Calibri" panose="020F0502020204030204" pitchFamily="34" charset="0"/>
                <a:cs typeface="Calibri" panose="020F0502020204030204" pitchFamily="34" charset="0"/>
              </a:rPr>
              <a:t>For each SNP, a contingency table is built that describes the counts of the three possible genotypes: </a:t>
            </a:r>
          </a:p>
        </p:txBody>
      </p:sp>
    </p:spTree>
    <p:extLst>
      <p:ext uri="{BB962C8B-B14F-4D97-AF65-F5344CB8AC3E}">
        <p14:creationId xmlns:p14="http://schemas.microsoft.com/office/powerpoint/2010/main" val="215085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BA531-55CA-B642-B432-59DD0AAB3D9B}"/>
              </a:ext>
            </a:extLst>
          </p:cNvPr>
          <p:cNvSpPr>
            <a:spLocks noGrp="1"/>
          </p:cNvSpPr>
          <p:nvPr>
            <p:ph type="title"/>
          </p:nvPr>
        </p:nvSpPr>
        <p:spPr>
          <a:xfrm>
            <a:off x="622431" y="365125"/>
            <a:ext cx="10731369" cy="1325563"/>
          </a:xfrm>
        </p:spPr>
        <p:txBody>
          <a:bodyPr/>
          <a:lstStyle/>
          <a:p>
            <a:r>
              <a:rPr lang="en-US" dirty="0"/>
              <a:t>Contingency table in Case/Control study GWAS </a:t>
            </a:r>
          </a:p>
        </p:txBody>
      </p:sp>
      <p:pic>
        <p:nvPicPr>
          <p:cNvPr id="5" name="Picture 4">
            <a:extLst>
              <a:ext uri="{FF2B5EF4-FFF2-40B4-BE49-F238E27FC236}">
                <a16:creationId xmlns:a16="http://schemas.microsoft.com/office/drawing/2014/main" id="{C5F705AB-061B-FD41-9408-200246F4697B}"/>
              </a:ext>
            </a:extLst>
          </p:cNvPr>
          <p:cNvPicPr>
            <a:picLocks noChangeAspect="1"/>
          </p:cNvPicPr>
          <p:nvPr/>
        </p:nvPicPr>
        <p:blipFill rotWithShape="1">
          <a:blip r:embed="rId3"/>
          <a:srcRect l="7580" t="40440" r="45845" b="22081"/>
          <a:stretch/>
        </p:blipFill>
        <p:spPr>
          <a:xfrm>
            <a:off x="816697" y="2624716"/>
            <a:ext cx="6475371" cy="3152630"/>
          </a:xfrm>
          <a:prstGeom prst="rect">
            <a:avLst/>
          </a:prstGeom>
        </p:spPr>
      </p:pic>
      <p:sp>
        <p:nvSpPr>
          <p:cNvPr id="7" name="Content Placeholder 2">
            <a:extLst>
              <a:ext uri="{FF2B5EF4-FFF2-40B4-BE49-F238E27FC236}">
                <a16:creationId xmlns:a16="http://schemas.microsoft.com/office/drawing/2014/main" id="{DD54B7DB-4C53-AA46-A75C-0FC6C6783A6C}"/>
              </a:ext>
            </a:extLst>
          </p:cNvPr>
          <p:cNvSpPr txBox="1">
            <a:spLocks/>
          </p:cNvSpPr>
          <p:nvPr/>
        </p:nvSpPr>
        <p:spPr>
          <a:xfrm>
            <a:off x="7578437" y="3160929"/>
            <a:ext cx="4439660" cy="2798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D33B27"/>
              </a:buClr>
              <a:buFont typeface="Arial"/>
              <a:buChar char="•"/>
              <a:defRPr sz="2800" kern="1200">
                <a:solidFill>
                  <a:srgbClr val="415861"/>
                </a:solidFill>
                <a:latin typeface="+mn-lt"/>
                <a:ea typeface="+mn-ea"/>
                <a:cs typeface="+mn-cs"/>
              </a:defRPr>
            </a:lvl1pPr>
            <a:lvl2pPr marL="685800" indent="-228600" algn="l" defTabSz="914400" rtl="0" eaLnBrk="1" latinLnBrk="0" hangingPunct="1">
              <a:lnSpc>
                <a:spcPct val="90000"/>
              </a:lnSpc>
              <a:spcBef>
                <a:spcPts val="500"/>
              </a:spcBef>
              <a:buClr>
                <a:srgbClr val="D33B27"/>
              </a:buClr>
              <a:buFont typeface="Arial"/>
              <a:buChar char="•"/>
              <a:defRPr sz="2400" kern="1200">
                <a:solidFill>
                  <a:srgbClr val="415861"/>
                </a:solidFill>
                <a:latin typeface="+mn-lt"/>
                <a:ea typeface="+mn-ea"/>
                <a:cs typeface="+mn-cs"/>
              </a:defRPr>
            </a:lvl2pPr>
            <a:lvl3pPr marL="1143000" indent="-228600" algn="l" defTabSz="914400" rtl="0" eaLnBrk="1" latinLnBrk="0" hangingPunct="1">
              <a:lnSpc>
                <a:spcPct val="90000"/>
              </a:lnSpc>
              <a:spcBef>
                <a:spcPts val="500"/>
              </a:spcBef>
              <a:buClr>
                <a:srgbClr val="D33B27"/>
              </a:buClr>
              <a:buFont typeface="Arial"/>
              <a:buChar char="•"/>
              <a:defRPr sz="2000" kern="1200">
                <a:solidFill>
                  <a:srgbClr val="415861"/>
                </a:solidFill>
                <a:latin typeface="+mn-lt"/>
                <a:ea typeface="+mn-ea"/>
                <a:cs typeface="+mn-cs"/>
              </a:defRPr>
            </a:lvl3pPr>
            <a:lvl4pPr marL="1600200" indent="-228600" algn="l" defTabSz="914400" rtl="0" eaLnBrk="1" latinLnBrk="0" hangingPunct="1">
              <a:lnSpc>
                <a:spcPct val="90000"/>
              </a:lnSpc>
              <a:spcBef>
                <a:spcPts val="500"/>
              </a:spcBef>
              <a:buClr>
                <a:srgbClr val="D33B27"/>
              </a:buClr>
              <a:buFont typeface="Arial"/>
              <a:buChar char="•"/>
              <a:defRPr sz="1800" kern="1200">
                <a:solidFill>
                  <a:srgbClr val="415861"/>
                </a:solidFill>
                <a:latin typeface="+mn-lt"/>
                <a:ea typeface="+mn-ea"/>
                <a:cs typeface="+mn-cs"/>
              </a:defRPr>
            </a:lvl4pPr>
            <a:lvl5pPr marL="2057400" indent="-228600" algn="l" defTabSz="914400" rtl="0" eaLnBrk="1" latinLnBrk="0" hangingPunct="1">
              <a:lnSpc>
                <a:spcPct val="90000"/>
              </a:lnSpc>
              <a:spcBef>
                <a:spcPts val="500"/>
              </a:spcBef>
              <a:buClr>
                <a:srgbClr val="D33B27"/>
              </a:buClr>
              <a:buFont typeface="Arial"/>
              <a:buChar char="•"/>
              <a:defRPr sz="1800" kern="1200">
                <a:solidFill>
                  <a:srgbClr val="41586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Font typeface="Arial"/>
              <a:buNone/>
            </a:pPr>
            <a:r>
              <a:rPr lang="en-US" altLang="en-US" dirty="0">
                <a:solidFill>
                  <a:schemeClr val="tx2"/>
                </a:solidFill>
                <a:latin typeface="Calibri" panose="020F0502020204030204" pitchFamily="34" charset="0"/>
                <a:cs typeface="Calibri" panose="020F0502020204030204" pitchFamily="34" charset="0"/>
              </a:rPr>
              <a:t>Then, use a Chi-Square test with 2 degrees of freedom under the null hypothesis of no association </a:t>
            </a:r>
          </a:p>
        </p:txBody>
      </p:sp>
    </p:spTree>
    <p:extLst>
      <p:ext uri="{BB962C8B-B14F-4D97-AF65-F5344CB8AC3E}">
        <p14:creationId xmlns:p14="http://schemas.microsoft.com/office/powerpoint/2010/main" val="2302756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6315-3F63-6441-A945-34E9C9AEE707}"/>
              </a:ext>
            </a:extLst>
          </p:cNvPr>
          <p:cNvSpPr>
            <a:spLocks noGrp="1"/>
          </p:cNvSpPr>
          <p:nvPr>
            <p:ph type="title"/>
          </p:nvPr>
        </p:nvSpPr>
        <p:spPr/>
        <p:txBody>
          <a:bodyPr/>
          <a:lstStyle/>
          <a:p>
            <a:r>
              <a:rPr lang="en-US" dirty="0"/>
              <a:t>Alternative formulation</a:t>
            </a:r>
          </a:p>
        </p:txBody>
      </p:sp>
      <p:sp>
        <p:nvSpPr>
          <p:cNvPr id="3" name="Content Placeholder 2">
            <a:extLst>
              <a:ext uri="{FF2B5EF4-FFF2-40B4-BE49-F238E27FC236}">
                <a16:creationId xmlns:a16="http://schemas.microsoft.com/office/drawing/2014/main" id="{1AD1B106-6E4B-7642-9F4A-8DBCACDF0545}"/>
              </a:ext>
            </a:extLst>
          </p:cNvPr>
          <p:cNvSpPr>
            <a:spLocks noGrp="1"/>
          </p:cNvSpPr>
          <p:nvPr>
            <p:ph idx="1"/>
          </p:nvPr>
        </p:nvSpPr>
        <p:spPr/>
        <p:txBody>
          <a:bodyPr/>
          <a:lstStyle/>
          <a:p>
            <a:r>
              <a:rPr lang="en-US" dirty="0"/>
              <a:t>Assume an additive model, where the heterozygote risk lies approximately in-between the two homozygotes</a:t>
            </a:r>
          </a:p>
          <a:p>
            <a:r>
              <a:rPr lang="en-US" dirty="0"/>
              <a:t>In this case, the contingency table will be 2x2, where each person will contribute twice to the table (one per chromosome)  </a:t>
            </a:r>
          </a:p>
        </p:txBody>
      </p:sp>
      <p:pic>
        <p:nvPicPr>
          <p:cNvPr id="5" name="Picture 4">
            <a:extLst>
              <a:ext uri="{FF2B5EF4-FFF2-40B4-BE49-F238E27FC236}">
                <a16:creationId xmlns:a16="http://schemas.microsoft.com/office/drawing/2014/main" id="{90426A9A-26B7-5A4B-AF1B-ED9897C4A469}"/>
              </a:ext>
            </a:extLst>
          </p:cNvPr>
          <p:cNvPicPr>
            <a:picLocks noChangeAspect="1"/>
          </p:cNvPicPr>
          <p:nvPr/>
        </p:nvPicPr>
        <p:blipFill rotWithShape="1">
          <a:blip r:embed="rId2"/>
          <a:srcRect l="21074" t="39823" r="21293" b="20927"/>
          <a:stretch/>
        </p:blipFill>
        <p:spPr>
          <a:xfrm>
            <a:off x="838200" y="3620956"/>
            <a:ext cx="5505451" cy="2379794"/>
          </a:xfrm>
          <a:prstGeom prst="rect">
            <a:avLst/>
          </a:prstGeom>
        </p:spPr>
      </p:pic>
      <p:sp>
        <p:nvSpPr>
          <p:cNvPr id="7" name="Rectangle 6">
            <a:extLst>
              <a:ext uri="{FF2B5EF4-FFF2-40B4-BE49-F238E27FC236}">
                <a16:creationId xmlns:a16="http://schemas.microsoft.com/office/drawing/2014/main" id="{AC4A602A-BC36-9447-8F13-02DAA10194C2}"/>
              </a:ext>
            </a:extLst>
          </p:cNvPr>
          <p:cNvSpPr/>
          <p:nvPr/>
        </p:nvSpPr>
        <p:spPr>
          <a:xfrm>
            <a:off x="6444992" y="3795190"/>
            <a:ext cx="5404108" cy="2031325"/>
          </a:xfrm>
          <a:prstGeom prst="rect">
            <a:avLst/>
          </a:prstGeom>
        </p:spPr>
        <p:txBody>
          <a:bodyPr wrap="none">
            <a:spAutoFit/>
          </a:bodyPr>
          <a:lstStyle/>
          <a:p>
            <a:r>
              <a:rPr lang="en-US" dirty="0">
                <a:solidFill>
                  <a:schemeClr val="tx2"/>
                </a:solidFill>
              </a:rPr>
              <a:t>Chi-square test with 1 degree of freedom</a:t>
            </a:r>
          </a:p>
          <a:p>
            <a:endParaRPr lang="en-US" dirty="0">
              <a:solidFill>
                <a:schemeClr val="tx2"/>
              </a:solidFill>
            </a:endParaRPr>
          </a:p>
          <a:p>
            <a:r>
              <a:rPr lang="en-US" dirty="0">
                <a:solidFill>
                  <a:schemeClr val="tx2"/>
                </a:solidFill>
              </a:rPr>
              <a:t>There are two variables here</a:t>
            </a:r>
          </a:p>
          <a:p>
            <a:r>
              <a:rPr lang="en-US" dirty="0">
                <a:solidFill>
                  <a:schemeClr val="tx2"/>
                </a:solidFill>
              </a:rPr>
              <a:t>Y is disease status (case or control) </a:t>
            </a:r>
          </a:p>
          <a:p>
            <a:r>
              <a:rPr lang="en-US" dirty="0">
                <a:solidFill>
                  <a:schemeClr val="tx2"/>
                </a:solidFill>
              </a:rPr>
              <a:t>X is allele type (A or a) </a:t>
            </a:r>
          </a:p>
          <a:p>
            <a:endParaRPr lang="en-US" dirty="0">
              <a:solidFill>
                <a:schemeClr val="tx2"/>
              </a:solidFill>
            </a:endParaRPr>
          </a:p>
          <a:p>
            <a:r>
              <a:rPr lang="en-US" dirty="0">
                <a:solidFill>
                  <a:schemeClr val="tx2"/>
                </a:solidFill>
              </a:rPr>
              <a:t>The null hypothesis is that the two alleles are unrelated</a:t>
            </a:r>
          </a:p>
        </p:txBody>
      </p:sp>
    </p:spTree>
    <p:extLst>
      <p:ext uri="{BB962C8B-B14F-4D97-AF65-F5344CB8AC3E}">
        <p14:creationId xmlns:p14="http://schemas.microsoft.com/office/powerpoint/2010/main" val="331798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524001" y="584201"/>
            <a:ext cx="89439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spcBef>
                <a:spcPct val="50000"/>
              </a:spcBef>
            </a:pPr>
            <a:r>
              <a:rPr lang="en-US" altLang="en-US" sz="3600" dirty="0"/>
              <a:t>DNA-&gt; GENE-&gt;PROTEIN-&gt; PHENOTYPE</a:t>
            </a:r>
            <a:endParaRPr lang="en-US" altLang="en-US" sz="3600" i="1" dirty="0"/>
          </a:p>
        </p:txBody>
      </p:sp>
      <p:sp>
        <p:nvSpPr>
          <p:cNvPr id="22531" name="Rectangle 3"/>
          <p:cNvSpPr>
            <a:spLocks noChangeArrowheads="1"/>
          </p:cNvSpPr>
          <p:nvPr/>
        </p:nvSpPr>
        <p:spPr bwMode="auto">
          <a:xfrm>
            <a:off x="1725613" y="3219451"/>
            <a:ext cx="8324850" cy="246063"/>
          </a:xfrm>
          <a:prstGeom prst="rect">
            <a:avLst/>
          </a:prstGeom>
          <a:solidFill>
            <a:srgbClr val="FF0000"/>
          </a:solidFill>
          <a:ln w="9525">
            <a:solidFill>
              <a:srgbClr val="000000"/>
            </a:solidFill>
            <a:miter lim="800000"/>
            <a:headEnd/>
            <a:tailEnd/>
          </a:ln>
        </p:spPr>
        <p:txBody>
          <a:bodyPr wrap="none" anchor="ct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2532" name="Rectangle 5"/>
          <p:cNvSpPr>
            <a:spLocks noChangeArrowheads="1"/>
          </p:cNvSpPr>
          <p:nvPr/>
        </p:nvSpPr>
        <p:spPr bwMode="auto">
          <a:xfrm>
            <a:off x="2135189" y="3219451"/>
            <a:ext cx="1692275" cy="246063"/>
          </a:xfrm>
          <a:prstGeom prst="rect">
            <a:avLst/>
          </a:prstGeom>
          <a:solidFill>
            <a:schemeClr val="accent2"/>
          </a:solidFill>
          <a:ln w="9525">
            <a:solidFill>
              <a:schemeClr val="accent2"/>
            </a:solidFill>
            <a:miter lim="800000"/>
            <a:headEnd/>
            <a:tailEnd/>
          </a:ln>
        </p:spPr>
        <p:txBody>
          <a:bodyPr wrap="none" anchor="ct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2533" name="Rectangle 6"/>
          <p:cNvSpPr>
            <a:spLocks noChangeArrowheads="1"/>
          </p:cNvSpPr>
          <p:nvPr/>
        </p:nvSpPr>
        <p:spPr bwMode="auto">
          <a:xfrm>
            <a:off x="4976813" y="3219451"/>
            <a:ext cx="1511300" cy="246063"/>
          </a:xfrm>
          <a:prstGeom prst="rect">
            <a:avLst/>
          </a:prstGeom>
          <a:solidFill>
            <a:srgbClr val="FFFF00"/>
          </a:solidFill>
          <a:ln w="9525">
            <a:solidFill>
              <a:srgbClr val="000000"/>
            </a:solidFill>
            <a:miter lim="800000"/>
            <a:headEnd/>
            <a:tailEnd/>
          </a:ln>
        </p:spPr>
        <p:txBody>
          <a:bodyPr wrap="none" anchor="ct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2534" name="Rectangle 7"/>
          <p:cNvSpPr>
            <a:spLocks noChangeArrowheads="1"/>
          </p:cNvSpPr>
          <p:nvPr/>
        </p:nvSpPr>
        <p:spPr bwMode="auto">
          <a:xfrm>
            <a:off x="7145339" y="3219451"/>
            <a:ext cx="2562225" cy="246063"/>
          </a:xfrm>
          <a:prstGeom prst="rect">
            <a:avLst/>
          </a:prstGeom>
          <a:solidFill>
            <a:schemeClr val="hlink"/>
          </a:solidFill>
          <a:ln w="9525">
            <a:solidFill>
              <a:srgbClr val="000000"/>
            </a:solidFill>
            <a:miter lim="800000"/>
            <a:headEnd/>
            <a:tailEnd/>
          </a:ln>
        </p:spPr>
        <p:txBody>
          <a:bodyPr wrap="none" anchor="ct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6165" name="Text Box 8"/>
          <p:cNvSpPr txBox="1">
            <a:spLocks noChangeArrowheads="1"/>
          </p:cNvSpPr>
          <p:nvPr/>
        </p:nvSpPr>
        <p:spPr bwMode="auto">
          <a:xfrm>
            <a:off x="2219326" y="2792413"/>
            <a:ext cx="1509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spcBef>
                <a:spcPct val="50000"/>
              </a:spcBef>
            </a:pPr>
            <a:r>
              <a:rPr lang="en-US" altLang="en-US" dirty="0"/>
              <a:t>Gene #1</a:t>
            </a:r>
          </a:p>
        </p:txBody>
      </p:sp>
      <p:sp>
        <p:nvSpPr>
          <p:cNvPr id="6166" name="Text Box 9"/>
          <p:cNvSpPr txBox="1">
            <a:spLocks noChangeArrowheads="1"/>
          </p:cNvSpPr>
          <p:nvPr/>
        </p:nvSpPr>
        <p:spPr bwMode="auto">
          <a:xfrm>
            <a:off x="4945063" y="2792413"/>
            <a:ext cx="162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spcBef>
                <a:spcPct val="50000"/>
              </a:spcBef>
            </a:pPr>
            <a:r>
              <a:rPr lang="en-US" altLang="en-US" dirty="0"/>
              <a:t>Gene #2</a:t>
            </a:r>
          </a:p>
        </p:txBody>
      </p:sp>
      <p:sp>
        <p:nvSpPr>
          <p:cNvPr id="6167" name="Text Box 10"/>
          <p:cNvSpPr txBox="1">
            <a:spLocks noChangeArrowheads="1"/>
          </p:cNvSpPr>
          <p:nvPr/>
        </p:nvSpPr>
        <p:spPr bwMode="auto">
          <a:xfrm>
            <a:off x="7456489" y="2792413"/>
            <a:ext cx="2135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lgn="ctr">
              <a:spcBef>
                <a:spcPct val="50000"/>
              </a:spcBef>
            </a:pPr>
            <a:r>
              <a:rPr lang="en-US" altLang="en-US" dirty="0"/>
              <a:t>Gene #3</a:t>
            </a:r>
          </a:p>
        </p:txBody>
      </p:sp>
      <p:sp>
        <p:nvSpPr>
          <p:cNvPr id="22538" name="Oval 13"/>
          <p:cNvSpPr>
            <a:spLocks noChangeArrowheads="1"/>
          </p:cNvSpPr>
          <p:nvPr/>
        </p:nvSpPr>
        <p:spPr bwMode="auto">
          <a:xfrm>
            <a:off x="10067926" y="3367088"/>
            <a:ext cx="98425" cy="114300"/>
          </a:xfrm>
          <a:prstGeom prst="ellipse">
            <a:avLst/>
          </a:prstGeom>
          <a:solidFill>
            <a:schemeClr val="tx1"/>
          </a:solidFill>
          <a:ln w="9525">
            <a:solidFill>
              <a:srgbClr val="000000"/>
            </a:solidFill>
            <a:round/>
            <a:headEnd/>
            <a:tailEnd/>
          </a:ln>
        </p:spPr>
        <p:txBody>
          <a:bodyPr wrap="none" anchor="ct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2539" name="Oval 14"/>
          <p:cNvSpPr>
            <a:spLocks noChangeArrowheads="1"/>
          </p:cNvSpPr>
          <p:nvPr/>
        </p:nvSpPr>
        <p:spPr bwMode="auto">
          <a:xfrm>
            <a:off x="10220326" y="3367088"/>
            <a:ext cx="98425" cy="114300"/>
          </a:xfrm>
          <a:prstGeom prst="ellipse">
            <a:avLst/>
          </a:prstGeom>
          <a:solidFill>
            <a:schemeClr val="tx1"/>
          </a:solidFill>
          <a:ln w="9525">
            <a:solidFill>
              <a:srgbClr val="000000"/>
            </a:solidFill>
            <a:round/>
            <a:headEnd/>
            <a:tailEnd/>
          </a:ln>
        </p:spPr>
        <p:txBody>
          <a:bodyPr wrap="none" anchor="ct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2540" name="Oval 15"/>
          <p:cNvSpPr>
            <a:spLocks noChangeArrowheads="1"/>
          </p:cNvSpPr>
          <p:nvPr/>
        </p:nvSpPr>
        <p:spPr bwMode="auto">
          <a:xfrm>
            <a:off x="10372726" y="3367088"/>
            <a:ext cx="98425" cy="114300"/>
          </a:xfrm>
          <a:prstGeom prst="ellipse">
            <a:avLst/>
          </a:prstGeom>
          <a:solidFill>
            <a:schemeClr val="tx1"/>
          </a:solidFill>
          <a:ln w="9525">
            <a:solidFill>
              <a:srgbClr val="000000"/>
            </a:solidFill>
            <a:round/>
            <a:headEnd/>
            <a:tailEnd/>
          </a:ln>
        </p:spPr>
        <p:txBody>
          <a:bodyPr wrap="none" anchor="ct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 name="Down Arrow 32"/>
          <p:cNvSpPr>
            <a:spLocks noChangeArrowheads="1"/>
          </p:cNvSpPr>
          <p:nvPr/>
        </p:nvSpPr>
        <p:spPr bwMode="auto">
          <a:xfrm>
            <a:off x="2763838" y="3597275"/>
            <a:ext cx="317500" cy="476250"/>
          </a:xfrm>
          <a:prstGeom prst="downArrow">
            <a:avLst>
              <a:gd name="adj1" fmla="val 50000"/>
              <a:gd name="adj2" fmla="val 50000"/>
            </a:avLst>
          </a:prstGeom>
          <a:solidFill>
            <a:schemeClr val="accent1"/>
          </a:solidFill>
          <a:ln w="9525">
            <a:solidFill>
              <a:schemeClr val="tx1"/>
            </a:solidFill>
            <a:round/>
            <a:headEnd/>
            <a:tailEnd/>
          </a:ln>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3" name="Down Arrow 33"/>
          <p:cNvSpPr>
            <a:spLocks noChangeArrowheads="1"/>
          </p:cNvSpPr>
          <p:nvPr/>
        </p:nvSpPr>
        <p:spPr bwMode="auto">
          <a:xfrm>
            <a:off x="8334375" y="3530600"/>
            <a:ext cx="317500" cy="476250"/>
          </a:xfrm>
          <a:prstGeom prst="downArrow">
            <a:avLst>
              <a:gd name="adj1" fmla="val 50000"/>
              <a:gd name="adj2" fmla="val 50000"/>
            </a:avLst>
          </a:prstGeom>
          <a:solidFill>
            <a:schemeClr val="accent1"/>
          </a:solidFill>
          <a:ln w="9525">
            <a:solidFill>
              <a:schemeClr val="tx1"/>
            </a:solidFill>
            <a:round/>
            <a:headEnd/>
            <a:tailEnd/>
          </a:ln>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4" name="Down Arrow 34"/>
          <p:cNvSpPr>
            <a:spLocks noChangeArrowheads="1"/>
          </p:cNvSpPr>
          <p:nvPr/>
        </p:nvSpPr>
        <p:spPr bwMode="auto">
          <a:xfrm>
            <a:off x="5675313" y="3532188"/>
            <a:ext cx="317500" cy="476250"/>
          </a:xfrm>
          <a:prstGeom prst="downArrow">
            <a:avLst>
              <a:gd name="adj1" fmla="val 50000"/>
              <a:gd name="adj2" fmla="val 50000"/>
            </a:avLst>
          </a:prstGeom>
          <a:solidFill>
            <a:schemeClr val="accent1"/>
          </a:solidFill>
          <a:ln w="9525">
            <a:solidFill>
              <a:schemeClr val="tx1"/>
            </a:solidFill>
            <a:round/>
            <a:headEnd/>
            <a:tailEnd/>
          </a:ln>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pic>
        <p:nvPicPr>
          <p:cNvPr id="61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614" y="4111625"/>
            <a:ext cx="17176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9676" y="4151314"/>
            <a:ext cx="1681163"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8838" y="5484814"/>
            <a:ext cx="1662112"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4139" y="5665789"/>
            <a:ext cx="1385887"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3826" y="4054475"/>
            <a:ext cx="1533525"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p:cNvPicPr>
            <a:picLocks noChangeAspect="1" noChangeArrowheads="1"/>
          </p:cNvPicPr>
          <p:nvPr/>
        </p:nvPicPr>
        <p:blipFill>
          <a:blip r:embed="rId8">
            <a:extLst>
              <a:ext uri="{28A0092B-C50C-407E-A947-70E740481C1C}">
                <a14:useLocalDpi xmlns:a14="http://schemas.microsoft.com/office/drawing/2010/main" val="0"/>
              </a:ext>
            </a:extLst>
          </a:blip>
          <a:srcRect t="18781" b="23582"/>
          <a:stretch>
            <a:fillRect/>
          </a:stretch>
        </p:blipFill>
        <p:spPr bwMode="auto">
          <a:xfrm>
            <a:off x="7467600" y="5588001"/>
            <a:ext cx="21526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947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results: Manhattan Plot</a:t>
            </a:r>
          </a:p>
        </p:txBody>
      </p:sp>
      <p:sp>
        <p:nvSpPr>
          <p:cNvPr id="9" name="TextBox 8"/>
          <p:cNvSpPr txBox="1"/>
          <p:nvPr/>
        </p:nvSpPr>
        <p:spPr>
          <a:xfrm>
            <a:off x="7387678" y="6488668"/>
            <a:ext cx="3280322" cy="369332"/>
          </a:xfrm>
          <a:prstGeom prst="rect">
            <a:avLst/>
          </a:prstGeom>
          <a:noFill/>
        </p:spPr>
        <p:txBody>
          <a:bodyPr wrap="none" rtlCol="0">
            <a:spAutoFit/>
          </a:bodyPr>
          <a:lstStyle/>
          <a:p>
            <a:r>
              <a:rPr lang="en-US" dirty="0"/>
              <a:t>(</a:t>
            </a:r>
            <a:r>
              <a:rPr lang="en-US" dirty="0" err="1"/>
              <a:t>Willer</a:t>
            </a:r>
            <a:r>
              <a:rPr lang="en-US" dirty="0"/>
              <a:t> et. al., </a:t>
            </a:r>
            <a:r>
              <a:rPr lang="en-US" i="1" dirty="0"/>
              <a:t>Nat. Genet.</a:t>
            </a:r>
            <a:r>
              <a:rPr lang="en-US" dirty="0"/>
              <a:t>, 2009)</a:t>
            </a:r>
          </a:p>
        </p:txBody>
      </p:sp>
      <p:pic>
        <p:nvPicPr>
          <p:cNvPr id="6147" name="Picture 3"/>
          <p:cNvPicPr>
            <a:picLocks noChangeAspect="1" noChangeArrowheads="1"/>
          </p:cNvPicPr>
          <p:nvPr/>
        </p:nvPicPr>
        <p:blipFill>
          <a:blip r:embed="rId2" cstate="print"/>
          <a:srcRect b="54167"/>
          <a:stretch>
            <a:fillRect/>
          </a:stretch>
        </p:blipFill>
        <p:spPr bwMode="auto">
          <a:xfrm>
            <a:off x="499225" y="2057400"/>
            <a:ext cx="10168775" cy="3483864"/>
          </a:xfrm>
          <a:prstGeom prst="rect">
            <a:avLst/>
          </a:prstGeom>
          <a:noFill/>
          <a:ln w="9525">
            <a:noFill/>
            <a:miter lim="800000"/>
            <a:headEnd/>
            <a:tailEnd/>
          </a:ln>
        </p:spPr>
      </p:pic>
      <p:sp>
        <p:nvSpPr>
          <p:cNvPr id="11" name="TextBox 10"/>
          <p:cNvSpPr txBox="1"/>
          <p:nvPr/>
        </p:nvSpPr>
        <p:spPr>
          <a:xfrm>
            <a:off x="2398776" y="1612392"/>
            <a:ext cx="2286000" cy="369332"/>
          </a:xfrm>
          <a:prstGeom prst="rect">
            <a:avLst/>
          </a:prstGeom>
          <a:noFill/>
        </p:spPr>
        <p:txBody>
          <a:bodyPr wrap="square" rtlCol="0">
            <a:spAutoFit/>
          </a:bodyPr>
          <a:lstStyle/>
          <a:p>
            <a:r>
              <a:rPr lang="en-US" b="1" dirty="0"/>
              <a:t>BMI GWAS (Stage 1)</a:t>
            </a:r>
          </a:p>
        </p:txBody>
      </p:sp>
      <p:pic>
        <p:nvPicPr>
          <p:cNvPr id="10241" name="Picture 1"/>
          <p:cNvPicPr>
            <a:picLocks noChangeAspect="1" noChangeArrowheads="1"/>
          </p:cNvPicPr>
          <p:nvPr/>
        </p:nvPicPr>
        <p:blipFill>
          <a:blip r:embed="rId3" cstate="print"/>
          <a:srcRect/>
          <a:stretch>
            <a:fillRect/>
          </a:stretch>
        </p:blipFill>
        <p:spPr bwMode="auto">
          <a:xfrm>
            <a:off x="6019800" y="3886200"/>
            <a:ext cx="152400" cy="152400"/>
          </a:xfrm>
          <a:prstGeom prst="rect">
            <a:avLst/>
          </a:prstGeom>
          <a:noFill/>
          <a:ln w="9525">
            <a:noFill/>
            <a:miter lim="800000"/>
            <a:headEnd/>
            <a:tailEnd/>
          </a:ln>
        </p:spPr>
      </p:pic>
    </p:spTree>
    <p:extLst>
      <p:ext uri="{BB962C8B-B14F-4D97-AF65-F5344CB8AC3E}">
        <p14:creationId xmlns:p14="http://schemas.microsoft.com/office/powerpoint/2010/main" val="75781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results:</a:t>
            </a:r>
            <a:br>
              <a:rPr lang="en-US" dirty="0"/>
            </a:br>
            <a:r>
              <a:rPr lang="en-US" dirty="0" err="1"/>
              <a:t>quantile-quantile</a:t>
            </a:r>
            <a:r>
              <a:rPr lang="en-US" dirty="0"/>
              <a:t> (QQ) plot)</a:t>
            </a:r>
          </a:p>
        </p:txBody>
      </p:sp>
      <p:pic>
        <p:nvPicPr>
          <p:cNvPr id="4" name="Picture 4"/>
          <p:cNvPicPr>
            <a:picLocks noGrp="1" noChangeAspect="1" noChangeArrowheads="1"/>
          </p:cNvPicPr>
          <p:nvPr>
            <p:ph idx="1"/>
          </p:nvPr>
        </p:nvPicPr>
        <p:blipFill>
          <a:blip r:embed="rId2" cstate="print"/>
          <a:srcRect t="47269" r="50000"/>
          <a:stretch>
            <a:fillRect/>
          </a:stretch>
        </p:blipFill>
        <p:spPr bwMode="auto">
          <a:xfrm>
            <a:off x="3238500" y="1981201"/>
            <a:ext cx="5715000" cy="4505297"/>
          </a:xfrm>
          <a:prstGeom prst="rect">
            <a:avLst/>
          </a:prstGeom>
          <a:noFill/>
          <a:ln w="9525">
            <a:noFill/>
            <a:miter lim="800000"/>
            <a:headEnd/>
            <a:tailEnd/>
          </a:ln>
        </p:spPr>
      </p:pic>
      <p:sp>
        <p:nvSpPr>
          <p:cNvPr id="5" name="TextBox 4"/>
          <p:cNvSpPr txBox="1"/>
          <p:nvPr/>
        </p:nvSpPr>
        <p:spPr>
          <a:xfrm>
            <a:off x="4495800" y="2047067"/>
            <a:ext cx="2286000" cy="369332"/>
          </a:xfrm>
          <a:prstGeom prst="rect">
            <a:avLst/>
          </a:prstGeom>
          <a:noFill/>
        </p:spPr>
        <p:txBody>
          <a:bodyPr wrap="square" rtlCol="0">
            <a:spAutoFit/>
          </a:bodyPr>
          <a:lstStyle/>
          <a:p>
            <a:r>
              <a:rPr lang="en-US" b="1" dirty="0"/>
              <a:t>BMI GWAS (Stage 1)</a:t>
            </a:r>
          </a:p>
        </p:txBody>
      </p:sp>
      <p:sp>
        <p:nvSpPr>
          <p:cNvPr id="6" name="TextBox 5"/>
          <p:cNvSpPr txBox="1"/>
          <p:nvPr/>
        </p:nvSpPr>
        <p:spPr>
          <a:xfrm>
            <a:off x="7387678" y="6488668"/>
            <a:ext cx="3280322" cy="369332"/>
          </a:xfrm>
          <a:prstGeom prst="rect">
            <a:avLst/>
          </a:prstGeom>
          <a:noFill/>
        </p:spPr>
        <p:txBody>
          <a:bodyPr wrap="none" rtlCol="0">
            <a:spAutoFit/>
          </a:bodyPr>
          <a:lstStyle/>
          <a:p>
            <a:r>
              <a:rPr lang="en-US" dirty="0"/>
              <a:t>(</a:t>
            </a:r>
            <a:r>
              <a:rPr lang="en-US" dirty="0" err="1"/>
              <a:t>Willer</a:t>
            </a:r>
            <a:r>
              <a:rPr lang="en-US" dirty="0"/>
              <a:t> et. al., </a:t>
            </a:r>
            <a:r>
              <a:rPr lang="en-US" i="1" dirty="0"/>
              <a:t>Nat. Genet.</a:t>
            </a:r>
            <a:r>
              <a:rPr lang="en-US" dirty="0"/>
              <a:t>, 2009)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174"/>
            <a:ext cx="10515600" cy="1325563"/>
          </a:xfrm>
        </p:spPr>
        <p:txBody>
          <a:bodyPr/>
          <a:lstStyle/>
          <a:p>
            <a:r>
              <a:rPr lang="en-US" dirty="0"/>
              <a:t>Visualizing results: regional plot</a:t>
            </a:r>
          </a:p>
        </p:txBody>
      </p:sp>
      <p:pic>
        <p:nvPicPr>
          <p:cNvPr id="4" name="Picture 5"/>
          <p:cNvPicPr>
            <a:picLocks noGrp="1" noChangeAspect="1" noChangeArrowheads="1"/>
          </p:cNvPicPr>
          <p:nvPr>
            <p:ph idx="1"/>
          </p:nvPr>
        </p:nvPicPr>
        <p:blipFill>
          <a:blip r:embed="rId2" cstate="print"/>
          <a:srcRect r="66000" b="50000"/>
          <a:stretch>
            <a:fillRect/>
          </a:stretch>
        </p:blipFill>
        <p:spPr bwMode="auto">
          <a:xfrm>
            <a:off x="3611625" y="1773936"/>
            <a:ext cx="5191964" cy="4581144"/>
          </a:xfrm>
          <a:prstGeom prst="rect">
            <a:avLst/>
          </a:prstGeom>
          <a:noFill/>
          <a:ln w="9525">
            <a:noFill/>
            <a:miter lim="800000"/>
            <a:headEnd/>
            <a:tailEnd/>
          </a:ln>
        </p:spPr>
      </p:pic>
      <p:sp>
        <p:nvSpPr>
          <p:cNvPr id="5" name="TextBox 4"/>
          <p:cNvSpPr txBox="1"/>
          <p:nvPr/>
        </p:nvSpPr>
        <p:spPr>
          <a:xfrm>
            <a:off x="8439238" y="6488668"/>
            <a:ext cx="3280322" cy="369332"/>
          </a:xfrm>
          <a:prstGeom prst="rect">
            <a:avLst/>
          </a:prstGeom>
          <a:noFill/>
        </p:spPr>
        <p:txBody>
          <a:bodyPr wrap="none" rtlCol="0">
            <a:spAutoFit/>
          </a:bodyPr>
          <a:lstStyle/>
          <a:p>
            <a:r>
              <a:rPr lang="en-US" dirty="0"/>
              <a:t>(</a:t>
            </a:r>
            <a:r>
              <a:rPr lang="en-US" dirty="0" err="1"/>
              <a:t>Willer</a:t>
            </a:r>
            <a:r>
              <a:rPr lang="en-US" dirty="0"/>
              <a:t> et. al., </a:t>
            </a:r>
            <a:r>
              <a:rPr lang="en-US" i="1" dirty="0"/>
              <a:t>Nat. Genet.</a:t>
            </a:r>
            <a:r>
              <a:rPr lang="en-US" dirty="0"/>
              <a:t>, 2009)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Grp="1" noChangeArrowheads="1"/>
          </p:cNvSpPr>
          <p:nvPr>
            <p:ph type="title"/>
          </p:nvPr>
        </p:nvSpPr>
        <p:spPr/>
        <p:txBody>
          <a:bodyPr/>
          <a:lstStyle/>
          <a:p>
            <a:r>
              <a:rPr lang="en-US" dirty="0"/>
              <a:t>Sources of association</a:t>
            </a:r>
          </a:p>
        </p:txBody>
      </p:sp>
      <p:sp>
        <p:nvSpPr>
          <p:cNvPr id="5123" name="Rectangle 10"/>
          <p:cNvSpPr>
            <a:spLocks noGrp="1" noChangeArrowheads="1"/>
          </p:cNvSpPr>
          <p:nvPr>
            <p:ph idx="1"/>
          </p:nvPr>
        </p:nvSpPr>
        <p:spPr>
          <a:xfrm>
            <a:off x="929640" y="1569593"/>
            <a:ext cx="10515600" cy="4351338"/>
          </a:xfrm>
        </p:spPr>
        <p:txBody>
          <a:bodyPr>
            <a:normAutofit/>
          </a:bodyPr>
          <a:lstStyle/>
          <a:p>
            <a:r>
              <a:rPr lang="en-US" dirty="0"/>
              <a:t>Causal association</a:t>
            </a:r>
          </a:p>
          <a:p>
            <a:pPr lvl="1"/>
            <a:r>
              <a:rPr lang="en-US" dirty="0"/>
              <a:t>Genetic marker alleles influence susceptibility</a:t>
            </a:r>
          </a:p>
          <a:p>
            <a:pPr lvl="1"/>
            <a:endParaRPr lang="en-US" dirty="0"/>
          </a:p>
          <a:p>
            <a:r>
              <a:rPr lang="en-US" dirty="0"/>
              <a:t>Linkage disequilibrium</a:t>
            </a:r>
          </a:p>
          <a:p>
            <a:pPr lvl="1"/>
            <a:r>
              <a:rPr lang="en-US" dirty="0"/>
              <a:t>Genetic marker alleles associated with other nearby alleles that influence susceptibility</a:t>
            </a:r>
          </a:p>
          <a:p>
            <a:pPr lvl="1"/>
            <a:endParaRPr lang="en-US" dirty="0"/>
          </a:p>
          <a:p>
            <a:r>
              <a:rPr lang="en-US" dirty="0"/>
              <a:t>Population stratification </a:t>
            </a:r>
          </a:p>
          <a:p>
            <a:pPr lvl="1"/>
            <a:r>
              <a:rPr lang="en-US" dirty="0"/>
              <a:t>Genetic marker is unrelated to disease alleles</a:t>
            </a:r>
          </a:p>
        </p:txBody>
      </p:sp>
      <p:sp>
        <p:nvSpPr>
          <p:cNvPr id="4" name="Rounded Rectangle 3"/>
          <p:cNvSpPr/>
          <p:nvPr/>
        </p:nvSpPr>
        <p:spPr>
          <a:xfrm>
            <a:off x="9292092" y="1504890"/>
            <a:ext cx="1299605" cy="561144"/>
          </a:xfrm>
          <a:prstGeom prst="round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best</a:t>
            </a:r>
          </a:p>
        </p:txBody>
      </p:sp>
      <p:sp>
        <p:nvSpPr>
          <p:cNvPr id="10" name="Rounded Rectangle 9"/>
          <p:cNvSpPr/>
          <p:nvPr/>
        </p:nvSpPr>
        <p:spPr>
          <a:xfrm>
            <a:off x="9292092" y="2720870"/>
            <a:ext cx="1299605" cy="561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useful</a:t>
            </a:r>
          </a:p>
        </p:txBody>
      </p:sp>
      <p:sp>
        <p:nvSpPr>
          <p:cNvPr id="11" name="Rounded Rectangle 10"/>
          <p:cNvSpPr/>
          <p:nvPr/>
        </p:nvSpPr>
        <p:spPr>
          <a:xfrm>
            <a:off x="8770283" y="4873341"/>
            <a:ext cx="1821415" cy="56114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misleading</a:t>
            </a:r>
          </a:p>
        </p:txBody>
      </p:sp>
    </p:spTree>
    <p:extLst>
      <p:ext uri="{BB962C8B-B14F-4D97-AF65-F5344CB8AC3E}">
        <p14:creationId xmlns:p14="http://schemas.microsoft.com/office/powerpoint/2010/main" val="278654848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4F8C-8DFF-B63C-2045-6C7F84E7F871}"/>
              </a:ext>
            </a:extLst>
          </p:cNvPr>
          <p:cNvSpPr>
            <a:spLocks noGrp="1"/>
          </p:cNvSpPr>
          <p:nvPr>
            <p:ph type="title"/>
          </p:nvPr>
        </p:nvSpPr>
        <p:spPr>
          <a:xfrm>
            <a:off x="838200" y="47822"/>
            <a:ext cx="10515600" cy="875909"/>
          </a:xfrm>
        </p:spPr>
        <p:txBody>
          <a:bodyPr/>
          <a:lstStyle/>
          <a:p>
            <a:pPr>
              <a:defRPr/>
            </a:pPr>
            <a:r>
              <a:rPr lang="en-US" dirty="0">
                <a:ea typeface="ＭＳ Ｐゴシック" charset="0"/>
              </a:rPr>
              <a:t>Population stratification</a:t>
            </a:r>
          </a:p>
        </p:txBody>
      </p:sp>
      <p:sp>
        <p:nvSpPr>
          <p:cNvPr id="4" name="Slide Number Placeholder 3">
            <a:extLst>
              <a:ext uri="{FF2B5EF4-FFF2-40B4-BE49-F238E27FC236}">
                <a16:creationId xmlns:a16="http://schemas.microsoft.com/office/drawing/2014/main" id="{1DBE555C-3B67-2232-B867-9431A109474F}"/>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CFDA6780-F8CA-467D-AB45-803A05E3429C}" type="slidenum">
              <a:rPr lang="en-US" altLang="zh-CN" sz="1400" b="0"/>
              <a:pPr eaLnBrk="1" hangingPunct="1"/>
              <a:t>24</a:t>
            </a:fld>
            <a:endParaRPr lang="en-US" altLang="zh-CN" sz="1400" b="0"/>
          </a:p>
        </p:txBody>
      </p:sp>
      <p:pic>
        <p:nvPicPr>
          <p:cNvPr id="20484" name="Picture 4">
            <a:extLst>
              <a:ext uri="{FF2B5EF4-FFF2-40B4-BE49-F238E27FC236}">
                <a16:creationId xmlns:a16="http://schemas.microsoft.com/office/drawing/2014/main" id="{919DF5F8-9195-7BCD-D441-B1976CE3E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52198"/>
            <a:ext cx="3175518" cy="3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38B805A7-7729-5202-74B4-562AEBED8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23731"/>
            <a:ext cx="3429000" cy="274320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Rectangle 3">
            <a:extLst>
              <a:ext uri="{FF2B5EF4-FFF2-40B4-BE49-F238E27FC236}">
                <a16:creationId xmlns:a16="http://schemas.microsoft.com/office/drawing/2014/main" id="{BC7D4B72-CB5C-D636-4156-0746B0DC65B2}"/>
              </a:ext>
            </a:extLst>
          </p:cNvPr>
          <p:cNvSpPr>
            <a:spLocks noChangeArrowheads="1"/>
          </p:cNvSpPr>
          <p:nvPr/>
        </p:nvSpPr>
        <p:spPr bwMode="auto">
          <a:xfrm>
            <a:off x="5334000" y="6548438"/>
            <a:ext cx="53340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342900" indent="-333375" algn="ctr" eaLnBrk="0" hangingPunct="0">
              <a:spcBef>
                <a:spcPts val="800"/>
              </a:spcBef>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pPr>
            <a:r>
              <a:rPr lang="en-US" dirty="0">
                <a:solidFill>
                  <a:srgbClr val="FFFFFF"/>
                </a:solidFill>
                <a:latin typeface="Times New Roman" charset="0"/>
                <a:ea typeface="ＭＳ Ｐゴシック" charset="0"/>
              </a:rPr>
              <a:t>Balding, Nature Reviews Genetics 2010</a:t>
            </a:r>
          </a:p>
        </p:txBody>
      </p:sp>
      <p:sp>
        <p:nvSpPr>
          <p:cNvPr id="7" name="Content Placeholder 2">
            <a:extLst>
              <a:ext uri="{FF2B5EF4-FFF2-40B4-BE49-F238E27FC236}">
                <a16:creationId xmlns:a16="http://schemas.microsoft.com/office/drawing/2014/main" id="{CBEE5471-8593-8B0D-3091-3CD3116223FC}"/>
              </a:ext>
            </a:extLst>
          </p:cNvPr>
          <p:cNvSpPr>
            <a:spLocks noGrp="1"/>
          </p:cNvSpPr>
          <p:nvPr>
            <p:ph idx="1"/>
          </p:nvPr>
        </p:nvSpPr>
        <p:spPr>
          <a:xfrm>
            <a:off x="5334000" y="923731"/>
            <a:ext cx="6019800" cy="5253232"/>
          </a:xfrm>
        </p:spPr>
        <p:txBody>
          <a:bodyPr/>
          <a:lstStyle/>
          <a:p>
            <a:pPr eaLnBrk="1" hangingPunct="1">
              <a:defRPr/>
            </a:pPr>
            <a:r>
              <a:rPr kumimoji="0" lang="en-US" altLang="zh-CN" dirty="0">
                <a:ea typeface="ＭＳ Ｐゴシック" charset="0"/>
              </a:rPr>
              <a:t>Population stratification</a:t>
            </a:r>
          </a:p>
          <a:p>
            <a:pPr lvl="1" eaLnBrk="1" hangingPunct="1">
              <a:defRPr/>
            </a:pPr>
            <a:r>
              <a:rPr kumimoji="0" lang="en-US" altLang="zh-CN" dirty="0"/>
              <a:t>some SNPs unique to ethnic group or have different frequencies</a:t>
            </a:r>
          </a:p>
          <a:p>
            <a:pPr lvl="1" eaLnBrk="1" hangingPunct="1">
              <a:defRPr/>
            </a:pPr>
            <a:r>
              <a:rPr kumimoji="0" lang="en-US" altLang="zh-CN" dirty="0"/>
              <a:t>Need to make sure sample groups match</a:t>
            </a:r>
          </a:p>
          <a:p>
            <a:pPr lvl="1" eaLnBrk="1" hangingPunct="1">
              <a:defRPr/>
            </a:pPr>
            <a:r>
              <a:rPr kumimoji="0" lang="en-US" altLang="zh-CN" dirty="0"/>
              <a:t>Hidden environmental structure</a:t>
            </a:r>
          </a:p>
          <a:p>
            <a:pPr eaLnBrk="1" hangingPunct="1">
              <a:buSzPct val="45000"/>
              <a:buFont typeface="StarSymbol" charset="0"/>
              <a:buChar char="●"/>
              <a:defRPr/>
            </a:pPr>
            <a:r>
              <a:rPr lang="en-US" dirty="0">
                <a:ea typeface="ＭＳ Ｐゴシック" charset="0"/>
              </a:rPr>
              <a:t>Two populations have different disease frequency, and different allele frequency.</a:t>
            </a:r>
          </a:p>
          <a:p>
            <a:pPr eaLnBrk="1" hangingPunct="1">
              <a:buSzPct val="45000"/>
              <a:buFont typeface="StarSymbol" charset="0"/>
              <a:buChar char="●"/>
              <a:defRPr/>
            </a:pPr>
            <a:r>
              <a:rPr lang="en-US" dirty="0">
                <a:ea typeface="ＭＳ Ｐゴシック" charset="0"/>
              </a:rPr>
              <a:t>Association picks up the fact they are different populations!</a:t>
            </a:r>
          </a:p>
          <a:p>
            <a:pPr eaLnBrk="1" hangingPunct="1">
              <a:defRPr/>
            </a:pPr>
            <a:endParaRPr lang="en-US" dirty="0">
              <a:ea typeface="ＭＳ Ｐゴシック"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en-US" dirty="0"/>
              <a:t>The stratification problem happens..</a:t>
            </a:r>
          </a:p>
        </p:txBody>
      </p:sp>
      <p:sp>
        <p:nvSpPr>
          <p:cNvPr id="9219" name="Rectangle 3"/>
          <p:cNvSpPr>
            <a:spLocks noGrp="1" noChangeArrowheads="1"/>
          </p:cNvSpPr>
          <p:nvPr>
            <p:ph type="body" idx="1"/>
          </p:nvPr>
        </p:nvSpPr>
        <p:spPr/>
        <p:txBody>
          <a:bodyPr>
            <a:normAutofit lnSpcReduction="10000"/>
          </a:bodyPr>
          <a:lstStyle/>
          <a:p>
            <a:r>
              <a:rPr lang="en-US" dirty="0"/>
              <a:t>If..</a:t>
            </a:r>
          </a:p>
          <a:p>
            <a:pPr lvl="1"/>
            <a:r>
              <a:rPr lang="en-US" dirty="0"/>
              <a:t>Phenotypes differ between populations</a:t>
            </a:r>
          </a:p>
          <a:p>
            <a:pPr lvl="1"/>
            <a:r>
              <a:rPr lang="en-US" dirty="0"/>
              <a:t>and allele frequencies have drifted apart</a:t>
            </a:r>
          </a:p>
          <a:p>
            <a:pPr lvl="1"/>
            <a:endParaRPr lang="en-US" dirty="0"/>
          </a:p>
          <a:p>
            <a:r>
              <a:rPr lang="en-US" dirty="0"/>
              <a:t>Then..</a:t>
            </a:r>
          </a:p>
          <a:p>
            <a:pPr lvl="1"/>
            <a:r>
              <a:rPr lang="en-US" dirty="0"/>
              <a:t>Unlinked markers exhibit association</a:t>
            </a:r>
          </a:p>
          <a:p>
            <a:pPr lvl="1"/>
            <a:r>
              <a:rPr lang="en-US" dirty="0"/>
              <a:t>Not very useful for gene mapping!</a:t>
            </a:r>
          </a:p>
          <a:p>
            <a:endParaRPr lang="en-US" dirty="0"/>
          </a:p>
          <a:p>
            <a:r>
              <a:rPr lang="en-US" dirty="0"/>
              <a:t>For example, Glaucoma has prevalence of ~2% in elderly Caucasians, but ~8% in African-Americans</a:t>
            </a:r>
          </a:p>
          <a:p>
            <a:pPr lvl="1"/>
            <a:endParaRPr lang="en-US" dirty="0"/>
          </a:p>
          <a:p>
            <a:endParaRPr lang="en-US" dirty="0"/>
          </a:p>
        </p:txBody>
      </p:sp>
    </p:spTree>
    <p:extLst>
      <p:ext uri="{BB962C8B-B14F-4D97-AF65-F5344CB8AC3E}">
        <p14:creationId xmlns:p14="http://schemas.microsoft.com/office/powerpoint/2010/main" val="1470391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of spurious association</a:t>
            </a:r>
            <a:br>
              <a:rPr lang="en-US" dirty="0"/>
            </a:br>
            <a:r>
              <a:rPr lang="en-US" dirty="0"/>
              <a:t>due to population stratification</a:t>
            </a:r>
          </a:p>
        </p:txBody>
      </p:sp>
      <p:graphicFrame>
        <p:nvGraphicFramePr>
          <p:cNvPr id="6" name="Table 5"/>
          <p:cNvGraphicFramePr>
            <a:graphicFrameLocks noGrp="1"/>
          </p:cNvGraphicFramePr>
          <p:nvPr/>
        </p:nvGraphicFramePr>
        <p:xfrm>
          <a:off x="1744325" y="1981201"/>
          <a:ext cx="4016625" cy="1743503"/>
        </p:xfrm>
        <a:graphic>
          <a:graphicData uri="http://schemas.openxmlformats.org/drawingml/2006/table">
            <a:tbl>
              <a:tblPr firstRow="1" firstCol="1" bandRow="1">
                <a:tableStyleId>{6E25E649-3F16-4E02-A733-19D2CDBF48F0}</a:tableStyleId>
              </a:tblPr>
              <a:tblGrid>
                <a:gridCol w="1338875">
                  <a:extLst>
                    <a:ext uri="{9D8B030D-6E8A-4147-A177-3AD203B41FA5}">
                      <a16:colId xmlns:a16="http://schemas.microsoft.com/office/drawing/2014/main" val="20000"/>
                    </a:ext>
                  </a:extLst>
                </a:gridCol>
                <a:gridCol w="1338875">
                  <a:extLst>
                    <a:ext uri="{9D8B030D-6E8A-4147-A177-3AD203B41FA5}">
                      <a16:colId xmlns:a16="http://schemas.microsoft.com/office/drawing/2014/main" val="20001"/>
                    </a:ext>
                  </a:extLst>
                </a:gridCol>
                <a:gridCol w="1338875">
                  <a:extLst>
                    <a:ext uri="{9D8B030D-6E8A-4147-A177-3AD203B41FA5}">
                      <a16:colId xmlns:a16="http://schemas.microsoft.com/office/drawing/2014/main" val="20002"/>
                    </a:ext>
                  </a:extLst>
                </a:gridCol>
              </a:tblGrid>
              <a:tr h="463343">
                <a:tc>
                  <a:txBody>
                    <a:bodyPr/>
                    <a:lstStyle/>
                    <a:p>
                      <a:pPr algn="ctr"/>
                      <a:endParaRPr lang="en-US" dirty="0"/>
                    </a:p>
                  </a:txBody>
                  <a:tcPr anchor="ctr"/>
                </a:tc>
                <a:tc>
                  <a:txBody>
                    <a:bodyPr/>
                    <a:lstStyle/>
                    <a:p>
                      <a:pPr algn="ctr"/>
                      <a:r>
                        <a:rPr lang="en-US" dirty="0"/>
                        <a:t>Allele</a:t>
                      </a:r>
                      <a:r>
                        <a:rPr lang="en-US" baseline="0" dirty="0"/>
                        <a:t> 1</a:t>
                      </a:r>
                      <a:endParaRPr lang="en-US" dirty="0"/>
                    </a:p>
                  </a:txBody>
                  <a:tcPr anchor="ctr"/>
                </a:tc>
                <a:tc>
                  <a:txBody>
                    <a:bodyPr/>
                    <a:lstStyle/>
                    <a:p>
                      <a:pPr algn="ctr"/>
                      <a:r>
                        <a:rPr lang="en-US" dirty="0"/>
                        <a:t>Allele 2</a:t>
                      </a:r>
                    </a:p>
                  </a:txBody>
                  <a:tcPr anchor="ctr"/>
                </a:tc>
                <a:extLst>
                  <a:ext uri="{0D108BD9-81ED-4DB2-BD59-A6C34878D82A}">
                    <a16:rowId xmlns:a16="http://schemas.microsoft.com/office/drawing/2014/main" val="10000"/>
                  </a:ext>
                </a:extLst>
              </a:tr>
              <a:tr h="463343">
                <a:tc>
                  <a:txBody>
                    <a:bodyPr/>
                    <a:lstStyle/>
                    <a:p>
                      <a:pPr algn="ctr"/>
                      <a:r>
                        <a:rPr lang="en-US" dirty="0"/>
                        <a:t>Affected</a:t>
                      </a:r>
                    </a:p>
                  </a:txBody>
                  <a:tcPr anchor="ctr"/>
                </a:tc>
                <a:tc>
                  <a:txBody>
                    <a:bodyPr/>
                    <a:lstStyle/>
                    <a:p>
                      <a:pPr algn="ctr"/>
                      <a:r>
                        <a:rPr lang="en-US" dirty="0"/>
                        <a:t>50 (f</a:t>
                      </a:r>
                      <a:r>
                        <a:rPr lang="en-US" baseline="-25000" dirty="0"/>
                        <a:t>1,Aff</a:t>
                      </a:r>
                      <a:r>
                        <a:rPr lang="en-US" dirty="0"/>
                        <a:t>=0.2)</a:t>
                      </a:r>
                    </a:p>
                  </a:txBody>
                  <a:tcPr anchor="ctr"/>
                </a:tc>
                <a:tc>
                  <a:txBody>
                    <a:bodyPr/>
                    <a:lstStyle/>
                    <a:p>
                      <a:pPr algn="ctr"/>
                      <a:r>
                        <a:rPr lang="en-US" dirty="0"/>
                        <a:t>200</a:t>
                      </a:r>
                    </a:p>
                  </a:txBody>
                  <a:tcPr anchor="ctr"/>
                </a:tc>
                <a:extLst>
                  <a:ext uri="{0D108BD9-81ED-4DB2-BD59-A6C34878D82A}">
                    <a16:rowId xmlns:a16="http://schemas.microsoft.com/office/drawing/2014/main" val="10001"/>
                  </a:ext>
                </a:extLst>
              </a:tr>
              <a:tr h="463343">
                <a:tc>
                  <a:txBody>
                    <a:bodyPr/>
                    <a:lstStyle/>
                    <a:p>
                      <a:pPr algn="ctr"/>
                      <a:r>
                        <a:rPr lang="en-US" dirty="0"/>
                        <a:t>Unaffected</a:t>
                      </a:r>
                    </a:p>
                  </a:txBody>
                  <a:tcPr anchor="ctr"/>
                </a:tc>
                <a:tc>
                  <a:txBody>
                    <a:bodyPr/>
                    <a:lstStyle/>
                    <a:p>
                      <a:pPr algn="ctr"/>
                      <a:r>
                        <a:rPr lang="en-US" dirty="0"/>
                        <a:t>25</a:t>
                      </a:r>
                    </a:p>
                    <a:p>
                      <a:pPr algn="ctr"/>
                      <a:r>
                        <a:rPr lang="en-US" dirty="0"/>
                        <a:t>(f</a:t>
                      </a:r>
                      <a:r>
                        <a:rPr lang="en-US" baseline="-25000" dirty="0"/>
                        <a:t>1,Unaff</a:t>
                      </a:r>
                      <a:r>
                        <a:rPr lang="en-US" baseline="0" dirty="0"/>
                        <a:t>=0.2)</a:t>
                      </a:r>
                      <a:endParaRPr lang="en-US" dirty="0"/>
                    </a:p>
                  </a:txBody>
                  <a:tcPr anchor="ctr"/>
                </a:tc>
                <a:tc>
                  <a:txBody>
                    <a:bodyPr/>
                    <a:lstStyle/>
                    <a:p>
                      <a:pPr algn="ctr"/>
                      <a:r>
                        <a:rPr lang="en-US" dirty="0"/>
                        <a:t>100</a:t>
                      </a:r>
                    </a:p>
                  </a:txBody>
                  <a:tcPr anchor="ct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6324730" y="1981201"/>
          <a:ext cx="4016625" cy="1743503"/>
        </p:xfrm>
        <a:graphic>
          <a:graphicData uri="http://schemas.openxmlformats.org/drawingml/2006/table">
            <a:tbl>
              <a:tblPr firstRow="1" firstCol="1" bandRow="1">
                <a:tableStyleId>{6E25E649-3F16-4E02-A733-19D2CDBF48F0}</a:tableStyleId>
              </a:tblPr>
              <a:tblGrid>
                <a:gridCol w="1338875">
                  <a:extLst>
                    <a:ext uri="{9D8B030D-6E8A-4147-A177-3AD203B41FA5}">
                      <a16:colId xmlns:a16="http://schemas.microsoft.com/office/drawing/2014/main" val="20000"/>
                    </a:ext>
                  </a:extLst>
                </a:gridCol>
                <a:gridCol w="1338875">
                  <a:extLst>
                    <a:ext uri="{9D8B030D-6E8A-4147-A177-3AD203B41FA5}">
                      <a16:colId xmlns:a16="http://schemas.microsoft.com/office/drawing/2014/main" val="20001"/>
                    </a:ext>
                  </a:extLst>
                </a:gridCol>
                <a:gridCol w="1338875">
                  <a:extLst>
                    <a:ext uri="{9D8B030D-6E8A-4147-A177-3AD203B41FA5}">
                      <a16:colId xmlns:a16="http://schemas.microsoft.com/office/drawing/2014/main" val="20002"/>
                    </a:ext>
                  </a:extLst>
                </a:gridCol>
              </a:tblGrid>
              <a:tr h="463343">
                <a:tc>
                  <a:txBody>
                    <a:bodyPr/>
                    <a:lstStyle/>
                    <a:p>
                      <a:pPr algn="ctr"/>
                      <a:endParaRPr lang="en-US" dirty="0"/>
                    </a:p>
                  </a:txBody>
                  <a:tcPr anchor="ctr"/>
                </a:tc>
                <a:tc>
                  <a:txBody>
                    <a:bodyPr/>
                    <a:lstStyle/>
                    <a:p>
                      <a:pPr algn="ctr"/>
                      <a:r>
                        <a:rPr lang="en-US" dirty="0"/>
                        <a:t>Allele</a:t>
                      </a:r>
                      <a:r>
                        <a:rPr lang="en-US" baseline="0" dirty="0"/>
                        <a:t> 1</a:t>
                      </a:r>
                      <a:endParaRPr lang="en-US" dirty="0"/>
                    </a:p>
                  </a:txBody>
                  <a:tcPr anchor="ctr"/>
                </a:tc>
                <a:tc>
                  <a:txBody>
                    <a:bodyPr/>
                    <a:lstStyle/>
                    <a:p>
                      <a:pPr algn="ctr"/>
                      <a:r>
                        <a:rPr lang="en-US" dirty="0"/>
                        <a:t>Allele 2</a:t>
                      </a:r>
                    </a:p>
                  </a:txBody>
                  <a:tcPr anchor="ctr"/>
                </a:tc>
                <a:extLst>
                  <a:ext uri="{0D108BD9-81ED-4DB2-BD59-A6C34878D82A}">
                    <a16:rowId xmlns:a16="http://schemas.microsoft.com/office/drawing/2014/main" val="10000"/>
                  </a:ext>
                </a:extLst>
              </a:tr>
              <a:tr h="463343">
                <a:tc>
                  <a:txBody>
                    <a:bodyPr/>
                    <a:lstStyle/>
                    <a:p>
                      <a:pPr algn="ctr"/>
                      <a:r>
                        <a:rPr lang="en-US" dirty="0"/>
                        <a:t>Affected</a:t>
                      </a:r>
                    </a:p>
                  </a:txBody>
                  <a:tcPr anchor="ctr"/>
                </a:tc>
                <a:tc>
                  <a:txBody>
                    <a:bodyPr/>
                    <a:lstStyle/>
                    <a:p>
                      <a:pPr algn="ctr"/>
                      <a:r>
                        <a:rPr lang="en-US" dirty="0"/>
                        <a:t>100</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1,Aff</a:t>
                      </a:r>
                      <a:r>
                        <a:rPr lang="en-US" dirty="0"/>
                        <a:t>=0.8)</a:t>
                      </a:r>
                    </a:p>
                  </a:txBody>
                  <a:tcPr anchor="ctr"/>
                </a:tc>
                <a:tc>
                  <a:txBody>
                    <a:bodyPr/>
                    <a:lstStyle/>
                    <a:p>
                      <a:pPr algn="ctr"/>
                      <a:r>
                        <a:rPr lang="en-US" dirty="0"/>
                        <a:t>25</a:t>
                      </a:r>
                    </a:p>
                  </a:txBody>
                  <a:tcPr anchor="ctr"/>
                </a:tc>
                <a:extLst>
                  <a:ext uri="{0D108BD9-81ED-4DB2-BD59-A6C34878D82A}">
                    <a16:rowId xmlns:a16="http://schemas.microsoft.com/office/drawing/2014/main" val="10001"/>
                  </a:ext>
                </a:extLst>
              </a:tr>
              <a:tr h="463343">
                <a:tc>
                  <a:txBody>
                    <a:bodyPr/>
                    <a:lstStyle/>
                    <a:p>
                      <a:pPr algn="ctr"/>
                      <a:r>
                        <a:rPr lang="en-US" dirty="0"/>
                        <a:t>Unaffected</a:t>
                      </a:r>
                    </a:p>
                  </a:txBody>
                  <a:tcPr anchor="ctr"/>
                </a:tc>
                <a:tc>
                  <a:txBody>
                    <a:bodyPr/>
                    <a:lstStyle/>
                    <a:p>
                      <a:pPr algn="ctr"/>
                      <a:r>
                        <a:rPr lang="en-US" dirty="0"/>
                        <a:t>200</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1,Aff</a:t>
                      </a:r>
                      <a:r>
                        <a:rPr lang="en-US" dirty="0"/>
                        <a:t>=0.8)</a:t>
                      </a:r>
                    </a:p>
                  </a:txBody>
                  <a:tcPr anchor="ctr"/>
                </a:tc>
                <a:tc>
                  <a:txBody>
                    <a:bodyPr/>
                    <a:lstStyle/>
                    <a:p>
                      <a:pPr algn="ctr"/>
                      <a:r>
                        <a:rPr lang="en-US" dirty="0"/>
                        <a:t>50</a:t>
                      </a:r>
                    </a:p>
                  </a:txBody>
                  <a:tcPr anchor="ct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3905037" y="4639857"/>
          <a:ext cx="4016625" cy="1743503"/>
        </p:xfrm>
        <a:graphic>
          <a:graphicData uri="http://schemas.openxmlformats.org/drawingml/2006/table">
            <a:tbl>
              <a:tblPr firstRow="1" firstCol="1" bandRow="1">
                <a:tableStyleId>{6E25E649-3F16-4E02-A733-19D2CDBF48F0}</a:tableStyleId>
              </a:tblPr>
              <a:tblGrid>
                <a:gridCol w="1338875">
                  <a:extLst>
                    <a:ext uri="{9D8B030D-6E8A-4147-A177-3AD203B41FA5}">
                      <a16:colId xmlns:a16="http://schemas.microsoft.com/office/drawing/2014/main" val="20000"/>
                    </a:ext>
                  </a:extLst>
                </a:gridCol>
                <a:gridCol w="1338875">
                  <a:extLst>
                    <a:ext uri="{9D8B030D-6E8A-4147-A177-3AD203B41FA5}">
                      <a16:colId xmlns:a16="http://schemas.microsoft.com/office/drawing/2014/main" val="20001"/>
                    </a:ext>
                  </a:extLst>
                </a:gridCol>
                <a:gridCol w="1338875">
                  <a:extLst>
                    <a:ext uri="{9D8B030D-6E8A-4147-A177-3AD203B41FA5}">
                      <a16:colId xmlns:a16="http://schemas.microsoft.com/office/drawing/2014/main" val="20002"/>
                    </a:ext>
                  </a:extLst>
                </a:gridCol>
              </a:tblGrid>
              <a:tr h="463343">
                <a:tc>
                  <a:txBody>
                    <a:bodyPr/>
                    <a:lstStyle/>
                    <a:p>
                      <a:pPr algn="ctr"/>
                      <a:endParaRPr lang="en-US" dirty="0"/>
                    </a:p>
                  </a:txBody>
                  <a:tcPr anchor="ctr"/>
                </a:tc>
                <a:tc>
                  <a:txBody>
                    <a:bodyPr/>
                    <a:lstStyle/>
                    <a:p>
                      <a:pPr algn="ctr"/>
                      <a:r>
                        <a:rPr lang="en-US" dirty="0"/>
                        <a:t>Allele</a:t>
                      </a:r>
                      <a:r>
                        <a:rPr lang="en-US" baseline="0" dirty="0"/>
                        <a:t> 1</a:t>
                      </a:r>
                      <a:endParaRPr lang="en-US" dirty="0"/>
                    </a:p>
                  </a:txBody>
                  <a:tcPr anchor="ctr"/>
                </a:tc>
                <a:tc>
                  <a:txBody>
                    <a:bodyPr/>
                    <a:lstStyle/>
                    <a:p>
                      <a:pPr algn="ctr"/>
                      <a:r>
                        <a:rPr lang="en-US" dirty="0"/>
                        <a:t>Allele 2</a:t>
                      </a:r>
                    </a:p>
                  </a:txBody>
                  <a:tcPr anchor="ctr"/>
                </a:tc>
                <a:extLst>
                  <a:ext uri="{0D108BD9-81ED-4DB2-BD59-A6C34878D82A}">
                    <a16:rowId xmlns:a16="http://schemas.microsoft.com/office/drawing/2014/main" val="10000"/>
                  </a:ext>
                </a:extLst>
              </a:tr>
              <a:tr h="463343">
                <a:tc>
                  <a:txBody>
                    <a:bodyPr/>
                    <a:lstStyle/>
                    <a:p>
                      <a:pPr algn="ctr"/>
                      <a:r>
                        <a:rPr lang="en-US" dirty="0"/>
                        <a:t>Affected</a:t>
                      </a:r>
                    </a:p>
                  </a:txBody>
                  <a:tcPr anchor="ctr"/>
                </a:tc>
                <a:tc>
                  <a:txBody>
                    <a:bodyPr/>
                    <a:lstStyle/>
                    <a:p>
                      <a:pPr algn="ctr"/>
                      <a:r>
                        <a:rPr lang="en-US" dirty="0"/>
                        <a:t>150</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1,Aff</a:t>
                      </a:r>
                      <a:r>
                        <a:rPr lang="en-US" dirty="0"/>
                        <a:t>=0.4)</a:t>
                      </a:r>
                    </a:p>
                  </a:txBody>
                  <a:tcPr anchor="ctr"/>
                </a:tc>
                <a:tc>
                  <a:txBody>
                    <a:bodyPr/>
                    <a:lstStyle/>
                    <a:p>
                      <a:pPr algn="ctr"/>
                      <a:r>
                        <a:rPr lang="en-US" dirty="0"/>
                        <a:t>225</a:t>
                      </a:r>
                    </a:p>
                  </a:txBody>
                  <a:tcPr anchor="ctr"/>
                </a:tc>
                <a:extLst>
                  <a:ext uri="{0D108BD9-81ED-4DB2-BD59-A6C34878D82A}">
                    <a16:rowId xmlns:a16="http://schemas.microsoft.com/office/drawing/2014/main" val="10001"/>
                  </a:ext>
                </a:extLst>
              </a:tr>
              <a:tr h="463343">
                <a:tc>
                  <a:txBody>
                    <a:bodyPr/>
                    <a:lstStyle/>
                    <a:p>
                      <a:pPr algn="ctr"/>
                      <a:r>
                        <a:rPr lang="en-US" dirty="0"/>
                        <a:t>Unaffected</a:t>
                      </a:r>
                    </a:p>
                  </a:txBody>
                  <a:tcPr anchor="ctr"/>
                </a:tc>
                <a:tc>
                  <a:txBody>
                    <a:bodyPr/>
                    <a:lstStyle/>
                    <a:p>
                      <a:pPr algn="ctr"/>
                      <a:r>
                        <a:rPr lang="en-US" dirty="0"/>
                        <a:t>225</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1,Aff</a:t>
                      </a:r>
                      <a:r>
                        <a:rPr lang="en-US" dirty="0"/>
                        <a:t>=0.6)</a:t>
                      </a:r>
                    </a:p>
                  </a:txBody>
                  <a:tcPr anchor="ctr"/>
                </a:tc>
                <a:tc>
                  <a:txBody>
                    <a:bodyPr/>
                    <a:lstStyle/>
                    <a:p>
                      <a:pPr algn="ctr"/>
                      <a:r>
                        <a:rPr lang="en-US" dirty="0"/>
                        <a:t>150</a:t>
                      </a:r>
                    </a:p>
                  </a:txBody>
                  <a:tcPr anchor="ctr"/>
                </a:tc>
                <a:extLst>
                  <a:ext uri="{0D108BD9-81ED-4DB2-BD59-A6C34878D82A}">
                    <a16:rowId xmlns:a16="http://schemas.microsoft.com/office/drawing/2014/main" val="10002"/>
                  </a:ext>
                </a:extLst>
              </a:tr>
            </a:tbl>
          </a:graphicData>
        </a:graphic>
      </p:graphicFrame>
      <p:sp>
        <p:nvSpPr>
          <p:cNvPr id="9" name="TextBox 8"/>
          <p:cNvSpPr txBox="1"/>
          <p:nvPr/>
        </p:nvSpPr>
        <p:spPr>
          <a:xfrm>
            <a:off x="1767660" y="1561906"/>
            <a:ext cx="1537575" cy="400110"/>
          </a:xfrm>
          <a:prstGeom prst="rect">
            <a:avLst/>
          </a:prstGeom>
          <a:noFill/>
        </p:spPr>
        <p:txBody>
          <a:bodyPr wrap="none" rtlCol="0">
            <a:spAutoFit/>
          </a:bodyPr>
          <a:lstStyle/>
          <a:p>
            <a:r>
              <a:rPr lang="en-US" sz="2000" b="1" dirty="0"/>
              <a:t>Population 1</a:t>
            </a:r>
          </a:p>
        </p:txBody>
      </p:sp>
      <p:sp>
        <p:nvSpPr>
          <p:cNvPr id="10" name="TextBox 9"/>
          <p:cNvSpPr txBox="1"/>
          <p:nvPr/>
        </p:nvSpPr>
        <p:spPr>
          <a:xfrm>
            <a:off x="6324730" y="1571699"/>
            <a:ext cx="1537575" cy="400110"/>
          </a:xfrm>
          <a:prstGeom prst="rect">
            <a:avLst/>
          </a:prstGeom>
          <a:noFill/>
        </p:spPr>
        <p:txBody>
          <a:bodyPr wrap="none" rtlCol="0">
            <a:spAutoFit/>
          </a:bodyPr>
          <a:lstStyle/>
          <a:p>
            <a:r>
              <a:rPr lang="en-US" sz="2000" b="1" dirty="0"/>
              <a:t>Population 2</a:t>
            </a:r>
          </a:p>
        </p:txBody>
      </p:sp>
      <p:sp>
        <p:nvSpPr>
          <p:cNvPr id="11" name="TextBox 10"/>
          <p:cNvSpPr txBox="1"/>
          <p:nvPr/>
        </p:nvSpPr>
        <p:spPr>
          <a:xfrm>
            <a:off x="3905037" y="4267200"/>
            <a:ext cx="1271953" cy="400110"/>
          </a:xfrm>
          <a:prstGeom prst="rect">
            <a:avLst/>
          </a:prstGeom>
          <a:noFill/>
        </p:spPr>
        <p:txBody>
          <a:bodyPr wrap="none" rtlCol="0">
            <a:spAutoFit/>
          </a:bodyPr>
          <a:lstStyle/>
          <a:p>
            <a:r>
              <a:rPr lang="en-US" sz="2000" b="1" dirty="0"/>
              <a:t>Combined</a:t>
            </a:r>
          </a:p>
        </p:txBody>
      </p:sp>
      <p:sp>
        <p:nvSpPr>
          <p:cNvPr id="12" name="TextBox 11"/>
          <p:cNvSpPr txBox="1"/>
          <p:nvPr/>
        </p:nvSpPr>
        <p:spPr>
          <a:xfrm>
            <a:off x="1798887" y="3714690"/>
            <a:ext cx="2629120" cy="400110"/>
          </a:xfrm>
          <a:prstGeom prst="rect">
            <a:avLst/>
          </a:prstGeom>
          <a:noFill/>
        </p:spPr>
        <p:txBody>
          <a:bodyPr wrap="none" rtlCol="0">
            <a:spAutoFit/>
          </a:bodyPr>
          <a:lstStyle/>
          <a:p>
            <a:r>
              <a:rPr lang="en-US" sz="2000" b="1" dirty="0"/>
              <a:t>χ</a:t>
            </a:r>
            <a:r>
              <a:rPr lang="en-US" sz="2000" b="1" baseline="30000" dirty="0"/>
              <a:t>2</a:t>
            </a:r>
            <a:r>
              <a:rPr lang="en-US" sz="2000" b="1" dirty="0"/>
              <a:t> = 0.00   p-value = 1.0</a:t>
            </a:r>
          </a:p>
        </p:txBody>
      </p:sp>
      <p:sp>
        <p:nvSpPr>
          <p:cNvPr id="14" name="TextBox 13"/>
          <p:cNvSpPr txBox="1"/>
          <p:nvPr/>
        </p:nvSpPr>
        <p:spPr>
          <a:xfrm>
            <a:off x="6324729" y="3714690"/>
            <a:ext cx="2629120" cy="400110"/>
          </a:xfrm>
          <a:prstGeom prst="rect">
            <a:avLst/>
          </a:prstGeom>
          <a:noFill/>
        </p:spPr>
        <p:txBody>
          <a:bodyPr wrap="none" rtlCol="0">
            <a:spAutoFit/>
          </a:bodyPr>
          <a:lstStyle/>
          <a:p>
            <a:r>
              <a:rPr lang="en-US" sz="2000" b="1" dirty="0"/>
              <a:t>χ</a:t>
            </a:r>
            <a:r>
              <a:rPr lang="en-US" sz="2000" b="1" baseline="30000" dirty="0"/>
              <a:t>2</a:t>
            </a:r>
            <a:r>
              <a:rPr lang="en-US" sz="2000" b="1" dirty="0"/>
              <a:t> = 0.00   p-value = 1.0</a:t>
            </a:r>
          </a:p>
        </p:txBody>
      </p:sp>
      <p:sp>
        <p:nvSpPr>
          <p:cNvPr id="15" name="TextBox 14"/>
          <p:cNvSpPr txBox="1"/>
          <p:nvPr/>
        </p:nvSpPr>
        <p:spPr>
          <a:xfrm>
            <a:off x="3927514" y="6381690"/>
            <a:ext cx="3242518" cy="400110"/>
          </a:xfrm>
          <a:prstGeom prst="rect">
            <a:avLst/>
          </a:prstGeom>
          <a:noFill/>
        </p:spPr>
        <p:txBody>
          <a:bodyPr wrap="none" rtlCol="0">
            <a:spAutoFit/>
          </a:bodyPr>
          <a:lstStyle/>
          <a:p>
            <a:r>
              <a:rPr lang="en-US" sz="2000" b="1" dirty="0"/>
              <a:t>χ</a:t>
            </a:r>
            <a:r>
              <a:rPr lang="en-US" sz="2000" b="1" baseline="30000" dirty="0"/>
              <a:t>2</a:t>
            </a:r>
            <a:r>
              <a:rPr lang="en-US" sz="2000" b="1" dirty="0"/>
              <a:t> = 29.2   p-value = 6.5×10</a:t>
            </a:r>
            <a:r>
              <a:rPr lang="en-US" sz="2000" b="1" baseline="30000" dirty="0"/>
              <a:t>-8</a:t>
            </a:r>
          </a:p>
        </p:txBody>
      </p:sp>
    </p:spTree>
    <p:extLst>
      <p:ext uri="{BB962C8B-B14F-4D97-AF65-F5344CB8AC3E}">
        <p14:creationId xmlns:p14="http://schemas.microsoft.com/office/powerpoint/2010/main" val="876896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38200" y="365125"/>
            <a:ext cx="10515600" cy="777875"/>
          </a:xfrm>
        </p:spPr>
        <p:txBody>
          <a:bodyPr>
            <a:normAutofit/>
          </a:bodyPr>
          <a:lstStyle/>
          <a:p>
            <a:r>
              <a:rPr lang="en-US" dirty="0"/>
              <a:t>Possible solutions for population stratification</a:t>
            </a:r>
          </a:p>
        </p:txBody>
      </p:sp>
      <p:sp>
        <p:nvSpPr>
          <p:cNvPr id="11267" name="Rectangle 3"/>
          <p:cNvSpPr>
            <a:spLocks noGrp="1" noChangeArrowheads="1"/>
          </p:cNvSpPr>
          <p:nvPr>
            <p:ph idx="1"/>
          </p:nvPr>
        </p:nvSpPr>
        <p:spPr>
          <a:xfrm>
            <a:off x="1618488" y="1444752"/>
            <a:ext cx="9409176" cy="5184648"/>
          </a:xfrm>
        </p:spPr>
        <p:txBody>
          <a:bodyPr>
            <a:normAutofit fontScale="92500" lnSpcReduction="10000"/>
          </a:bodyPr>
          <a:lstStyle/>
          <a:p>
            <a:r>
              <a:rPr lang="en-US" dirty="0"/>
              <a:t>Avoid stratification by design</a:t>
            </a:r>
          </a:p>
          <a:p>
            <a:pPr lvl="1"/>
            <a:r>
              <a:rPr lang="en-US" dirty="0"/>
              <a:t>Collect a better matched sample by ancestry</a:t>
            </a:r>
          </a:p>
          <a:p>
            <a:pPr lvl="1"/>
            <a:r>
              <a:rPr lang="en-US" dirty="0"/>
              <a:t>Use family-based controls</a:t>
            </a:r>
          </a:p>
          <a:p>
            <a:pPr lvl="2"/>
            <a:r>
              <a:rPr lang="en-US" dirty="0"/>
              <a:t>E.g. apply Transmission Disequilibrium Test (TDT)</a:t>
            </a:r>
          </a:p>
          <a:p>
            <a:endParaRPr lang="en-US" dirty="0"/>
          </a:p>
          <a:p>
            <a:r>
              <a:rPr lang="en-US" dirty="0"/>
              <a:t>Analyze association by population groups</a:t>
            </a:r>
          </a:p>
          <a:p>
            <a:pPr lvl="1"/>
            <a:r>
              <a:rPr lang="en-US" dirty="0"/>
              <a:t>Using self reported ethnicity or genetic markers</a:t>
            </a:r>
          </a:p>
          <a:p>
            <a:pPr lvl="1"/>
            <a:r>
              <a:rPr lang="en-US" dirty="0"/>
              <a:t>Carry out association analysis within each group</a:t>
            </a:r>
          </a:p>
          <a:p>
            <a:pPr marL="0" indent="0">
              <a:buNone/>
            </a:pPr>
            <a:endParaRPr lang="en-US" dirty="0"/>
          </a:p>
          <a:p>
            <a:r>
              <a:rPr lang="en-US" dirty="0"/>
              <a:t>Account for inflated false-positive rate</a:t>
            </a:r>
          </a:p>
          <a:p>
            <a:pPr marL="971550" lvl="1" indent="-514350">
              <a:buFont typeface="+mj-lt"/>
              <a:buAutoNum type="arabicPeriod"/>
            </a:pPr>
            <a:r>
              <a:rPr lang="en-US" dirty="0">
                <a:solidFill>
                  <a:srgbClr val="FF0000"/>
                </a:solidFill>
              </a:rPr>
              <a:t>Apply genomic control</a:t>
            </a:r>
          </a:p>
          <a:p>
            <a:pPr marL="971550" lvl="1" indent="-514350">
              <a:buFont typeface="+mj-lt"/>
              <a:buAutoNum type="arabicPeriod"/>
            </a:pPr>
            <a:r>
              <a:rPr lang="en-US" dirty="0">
                <a:solidFill>
                  <a:srgbClr val="FF0000"/>
                </a:solidFill>
              </a:rPr>
              <a:t>Adjust for population principal components</a:t>
            </a:r>
          </a:p>
          <a:p>
            <a:pPr marL="971550" lvl="1" indent="-514350">
              <a:buFont typeface="+mj-lt"/>
              <a:buAutoNum type="arabicPeriod"/>
            </a:pPr>
            <a:r>
              <a:rPr lang="en-US" dirty="0"/>
              <a:t>Variance component model for family-based association test</a:t>
            </a:r>
          </a:p>
        </p:txBody>
      </p:sp>
    </p:spTree>
    <p:extLst>
      <p:ext uri="{BB962C8B-B14F-4D97-AF65-F5344CB8AC3E}">
        <p14:creationId xmlns:p14="http://schemas.microsoft.com/office/powerpoint/2010/main" val="252519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ea typeface="ＭＳ Ｐゴシック" charset="0"/>
              </a:rPr>
              <a:t>Control for Population Stratification: </a:t>
            </a:r>
            <a:r>
              <a:rPr lang="en-US" dirty="0"/>
              <a:t>Genomic control</a:t>
            </a:r>
          </a:p>
        </p:txBody>
      </p:sp>
      <p:pic>
        <p:nvPicPr>
          <p:cNvPr id="27651" name="Picture 3"/>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t="985" b="985"/>
          <a:stretch>
            <a:fillRect/>
          </a:stretch>
        </p:blipFill>
        <p:spPr/>
      </p:pic>
      <p:sp>
        <p:nvSpPr>
          <p:cNvPr id="27652" name="Text Box 4"/>
          <p:cNvSpPr txBox="1">
            <a:spLocks noChangeArrowheads="1"/>
          </p:cNvSpPr>
          <p:nvPr/>
        </p:nvSpPr>
        <p:spPr bwMode="auto">
          <a:xfrm>
            <a:off x="3733800" y="6400801"/>
            <a:ext cx="67818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r>
              <a:rPr lang="en-US" dirty="0"/>
              <a:t>(Figure courtesy Shaun Purcell, Harvard, and Pak Sham, HKU)</a:t>
            </a:r>
          </a:p>
        </p:txBody>
      </p:sp>
    </p:spTree>
    <p:extLst>
      <p:ext uri="{BB962C8B-B14F-4D97-AF65-F5344CB8AC3E}">
        <p14:creationId xmlns:p14="http://schemas.microsoft.com/office/powerpoint/2010/main" val="3549669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838200"/>
          </a:xfrm>
        </p:spPr>
        <p:txBody>
          <a:bodyPr/>
          <a:lstStyle/>
          <a:p>
            <a:r>
              <a:rPr lang="en-US" dirty="0"/>
              <a:t>Genomic control example</a:t>
            </a:r>
          </a:p>
        </p:txBody>
      </p:sp>
      <p:graphicFrame>
        <p:nvGraphicFramePr>
          <p:cNvPr id="4" name="Table 3"/>
          <p:cNvGraphicFramePr>
            <a:graphicFrameLocks noGrp="1"/>
          </p:cNvGraphicFramePr>
          <p:nvPr/>
        </p:nvGraphicFramePr>
        <p:xfrm>
          <a:off x="1981200" y="1524000"/>
          <a:ext cx="457200" cy="29667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tblGrid>
              <a:tr h="370840">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1</a:t>
                      </a:r>
                    </a:p>
                  </a:txBody>
                  <a:tcPr/>
                </a:tc>
                <a:extLst>
                  <a:ext uri="{0D108BD9-81ED-4DB2-BD59-A6C34878D82A}">
                    <a16:rowId xmlns:a16="http://schemas.microsoft.com/office/drawing/2014/main" val="10004"/>
                  </a:ext>
                </a:extLst>
              </a:tr>
              <a:tr h="370840">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nvGraphicFramePr>
        <p:xfrm>
          <a:off x="3352801" y="152400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algn="ctr"/>
                      <a:r>
                        <a:rPr lang="en-US" dirty="0"/>
                        <a:t>g</a:t>
                      </a:r>
                      <a:r>
                        <a:rPr lang="en-US" baseline="-25000" dirty="0"/>
                        <a:t>1</a:t>
                      </a:r>
                    </a:p>
                  </a:txBody>
                  <a:tcPr/>
                </a:tc>
                <a:extLst>
                  <a:ext uri="{0D108BD9-81ED-4DB2-BD59-A6C34878D82A}">
                    <a16:rowId xmlns:a16="http://schemas.microsoft.com/office/drawing/2014/main" val="10000"/>
                  </a:ext>
                </a:extLst>
              </a:tr>
              <a:tr h="370840">
                <a:tc>
                  <a:txBody>
                    <a:bodyPr/>
                    <a:lstStyle/>
                    <a:p>
                      <a:pPr algn="ctr"/>
                      <a:r>
                        <a:rPr lang="en-US" dirty="0"/>
                        <a:t>2</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0</a:t>
                      </a:r>
                    </a:p>
                  </a:txBody>
                  <a:tcPr/>
                </a:tc>
                <a:extLst>
                  <a:ext uri="{0D108BD9-81ED-4DB2-BD59-A6C34878D82A}">
                    <a16:rowId xmlns:a16="http://schemas.microsoft.com/office/drawing/2014/main" val="10003"/>
                  </a:ext>
                </a:extLst>
              </a:tr>
              <a:tr h="370840">
                <a:tc>
                  <a:txBody>
                    <a:bodyPr/>
                    <a:lstStyle/>
                    <a:p>
                      <a:pPr algn="ctr"/>
                      <a:r>
                        <a:rPr lang="en-US" dirty="0"/>
                        <a:t>1</a:t>
                      </a:r>
                    </a:p>
                  </a:txBody>
                  <a:tcPr/>
                </a:tc>
                <a:extLst>
                  <a:ext uri="{0D108BD9-81ED-4DB2-BD59-A6C34878D82A}">
                    <a16:rowId xmlns:a16="http://schemas.microsoft.com/office/drawing/2014/main" val="10004"/>
                  </a:ext>
                </a:extLst>
              </a:tr>
              <a:tr h="370840">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1</a:t>
                      </a:r>
                    </a:p>
                  </a:txBody>
                  <a:tcPr/>
                </a:tc>
                <a:extLst>
                  <a:ext uri="{0D108BD9-81ED-4DB2-BD59-A6C34878D82A}">
                    <a16:rowId xmlns:a16="http://schemas.microsoft.com/office/drawing/2014/main" val="10007"/>
                  </a:ext>
                </a:extLst>
              </a:tr>
            </a:tbl>
          </a:graphicData>
        </a:graphic>
      </p:graphicFrame>
      <p:graphicFrame>
        <p:nvGraphicFramePr>
          <p:cNvPr id="6" name="Table 5"/>
          <p:cNvGraphicFramePr>
            <a:graphicFrameLocks noGrp="1"/>
          </p:cNvGraphicFramePr>
          <p:nvPr/>
        </p:nvGraphicFramePr>
        <p:xfrm>
          <a:off x="5257801" y="1524000"/>
          <a:ext cx="1259841"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gridCol w="397193">
                  <a:extLst>
                    <a:ext uri="{9D8B030D-6E8A-4147-A177-3AD203B41FA5}">
                      <a16:colId xmlns:a16="http://schemas.microsoft.com/office/drawing/2014/main" val="20001"/>
                    </a:ext>
                  </a:extLst>
                </a:gridCol>
                <a:gridCol w="459105">
                  <a:extLst>
                    <a:ext uri="{9D8B030D-6E8A-4147-A177-3AD203B41FA5}">
                      <a16:colId xmlns:a16="http://schemas.microsoft.com/office/drawing/2014/main" val="20002"/>
                    </a:ext>
                  </a:extLst>
                </a:gridCol>
              </a:tblGrid>
              <a:tr h="370840">
                <a:tc>
                  <a:txBody>
                    <a:bodyPr/>
                    <a:lstStyle/>
                    <a:p>
                      <a:pPr algn="ctr"/>
                      <a:r>
                        <a:rPr lang="en-US" dirty="0"/>
                        <a:t>g</a:t>
                      </a:r>
                      <a:r>
                        <a:rPr lang="en-US" baseline="-25000" dirty="0"/>
                        <a:t>4</a:t>
                      </a:r>
                    </a:p>
                  </a:txBody>
                  <a:tcPr/>
                </a:tc>
                <a:tc>
                  <a:txBody>
                    <a:bodyPr/>
                    <a:lstStyle/>
                    <a:p>
                      <a:pPr algn="ctr"/>
                      <a:r>
                        <a:rPr lang="en-US" dirty="0"/>
                        <a:t>…</a:t>
                      </a:r>
                    </a:p>
                  </a:txBody>
                  <a:tcPr/>
                </a:tc>
                <a:tc>
                  <a:txBody>
                    <a:bodyPr/>
                    <a:lstStyle/>
                    <a:p>
                      <a:pPr algn="ctr"/>
                      <a:r>
                        <a:rPr lang="en-US" dirty="0"/>
                        <a:t>g</a:t>
                      </a:r>
                      <a:r>
                        <a:rPr lang="en-US" baseline="-25000" dirty="0"/>
                        <a:t>m</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endParaRPr lang="en-US" dirty="0"/>
                    </a:p>
                  </a:txBody>
                  <a:tcPr/>
                </a:tc>
                <a:tc>
                  <a:txBody>
                    <a:bodyPr/>
                    <a:lstStyle/>
                    <a:p>
                      <a:pPr algn="ctr"/>
                      <a:r>
                        <a:rPr lang="en-US" dirty="0"/>
                        <a:t>2</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2</a:t>
                      </a:r>
                    </a:p>
                  </a:txBody>
                  <a:tcPr/>
                </a:tc>
                <a:extLst>
                  <a:ext uri="{0D108BD9-81ED-4DB2-BD59-A6C34878D82A}">
                    <a16:rowId xmlns:a16="http://schemas.microsoft.com/office/drawing/2014/main" val="10003"/>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2</a:t>
                      </a:r>
                    </a:p>
                  </a:txBody>
                  <a:tcPr/>
                </a:tc>
                <a:extLst>
                  <a:ext uri="{0D108BD9-81ED-4DB2-BD59-A6C34878D82A}">
                    <a16:rowId xmlns:a16="http://schemas.microsoft.com/office/drawing/2014/main" val="10004"/>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tc>
                  <a:txBody>
                    <a:bodyPr/>
                    <a:lstStyle/>
                    <a:p>
                      <a:pPr algn="ctr"/>
                      <a:endParaRPr lang="en-US"/>
                    </a:p>
                  </a:txBody>
                  <a:tcPr/>
                </a:tc>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tc>
                  <a:txBody>
                    <a:bodyPr/>
                    <a:lstStyle/>
                    <a:p>
                      <a:pPr algn="ctr"/>
                      <a:endParaRPr lang="en-US" dirty="0"/>
                    </a:p>
                  </a:txBody>
                  <a:tcPr/>
                </a:tc>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nvGraphicFramePr>
        <p:xfrm>
          <a:off x="4572001" y="152400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g</a:t>
                      </a:r>
                      <a:r>
                        <a:rPr lang="en-US" baseline="-25000" dirty="0"/>
                        <a:t>3</a:t>
                      </a:r>
                    </a:p>
                  </a:txBody>
                  <a:tcPr/>
                </a:tc>
                <a:extLst>
                  <a:ext uri="{0D108BD9-81ED-4DB2-BD59-A6C34878D82A}">
                    <a16:rowId xmlns:a16="http://schemas.microsoft.com/office/drawing/2014/main" val="10000"/>
                  </a:ext>
                </a:extLst>
              </a:tr>
              <a:tr h="370840">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0</a:t>
                      </a:r>
                    </a:p>
                  </a:txBody>
                  <a:tcPr/>
                </a:tc>
                <a:extLst>
                  <a:ext uri="{0D108BD9-81ED-4DB2-BD59-A6C34878D82A}">
                    <a16:rowId xmlns:a16="http://schemas.microsoft.com/office/drawing/2014/main" val="10004"/>
                  </a:ext>
                </a:extLst>
              </a:tr>
              <a:tr h="370840">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2</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3939858" y="152400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algn="ctr"/>
                      <a:r>
                        <a:rPr lang="en-US" dirty="0"/>
                        <a:t>g</a:t>
                      </a:r>
                      <a:r>
                        <a:rPr lang="en-US" baseline="-25000" dirty="0"/>
                        <a:t>2</a:t>
                      </a:r>
                    </a:p>
                  </a:txBody>
                  <a:tcPr/>
                </a:tc>
                <a:extLst>
                  <a:ext uri="{0D108BD9-81ED-4DB2-BD59-A6C34878D82A}">
                    <a16:rowId xmlns:a16="http://schemas.microsoft.com/office/drawing/2014/main" val="10000"/>
                  </a:ext>
                </a:extLst>
              </a:tr>
              <a:tr h="370840">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2</a:t>
                      </a:r>
                    </a:p>
                  </a:txBody>
                  <a:tcPr/>
                </a:tc>
                <a:extLst>
                  <a:ext uri="{0D108BD9-81ED-4DB2-BD59-A6C34878D82A}">
                    <a16:rowId xmlns:a16="http://schemas.microsoft.com/office/drawing/2014/main" val="10004"/>
                  </a:ext>
                </a:extLst>
              </a:tr>
              <a:tr h="370840">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cxnSp>
        <p:nvCxnSpPr>
          <p:cNvPr id="9" name="Straight Connector 8"/>
          <p:cNvCxnSpPr/>
          <p:nvPr/>
        </p:nvCxnSpPr>
        <p:spPr>
          <a:xfrm>
            <a:off x="2209800" y="90932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581400" y="1366520"/>
            <a:ext cx="0" cy="1524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209800" y="1366520"/>
            <a:ext cx="1371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14800" y="1137920"/>
            <a:ext cx="0" cy="3810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209800" y="1137920"/>
            <a:ext cx="1905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209800" y="909320"/>
            <a:ext cx="2590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800600" y="909320"/>
            <a:ext cx="0" cy="609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814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352800"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1</a:t>
            </a:r>
            <a:endParaRPr lang="en-US" dirty="0"/>
          </a:p>
        </p:txBody>
      </p:sp>
      <p:cxnSp>
        <p:nvCxnSpPr>
          <p:cNvPr id="22" name="Straight Connector 21"/>
          <p:cNvCxnSpPr/>
          <p:nvPr/>
        </p:nvCxnSpPr>
        <p:spPr>
          <a:xfrm>
            <a:off x="4105206"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876606"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2</a:t>
            </a:r>
            <a:endParaRPr lang="en-US" dirty="0"/>
          </a:p>
        </p:txBody>
      </p:sp>
      <p:cxnSp>
        <p:nvCxnSpPr>
          <p:cNvPr id="24" name="Straight Connector 23"/>
          <p:cNvCxnSpPr/>
          <p:nvPr/>
        </p:nvCxnSpPr>
        <p:spPr>
          <a:xfrm>
            <a:off x="47244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495800"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3</a:t>
            </a:r>
            <a:endParaRPr lang="en-US" dirty="0"/>
          </a:p>
        </p:txBody>
      </p:sp>
      <p:cxnSp>
        <p:nvCxnSpPr>
          <p:cNvPr id="26" name="Straight Connector 25"/>
          <p:cNvCxnSpPr/>
          <p:nvPr/>
        </p:nvCxnSpPr>
        <p:spPr>
          <a:xfrm>
            <a:off x="54102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181600"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4</a:t>
            </a:r>
            <a:endParaRPr lang="en-US" dirty="0"/>
          </a:p>
        </p:txBody>
      </p:sp>
      <p:cxnSp>
        <p:nvCxnSpPr>
          <p:cNvPr id="28" name="Straight Connector 27"/>
          <p:cNvCxnSpPr/>
          <p:nvPr/>
        </p:nvCxnSpPr>
        <p:spPr>
          <a:xfrm>
            <a:off x="63246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096001" y="4719320"/>
            <a:ext cx="511679" cy="369332"/>
          </a:xfrm>
          <a:prstGeom prst="rect">
            <a:avLst/>
          </a:prstGeom>
        </p:spPr>
        <p:txBody>
          <a:bodyPr wrap="none">
            <a:spAutoFit/>
          </a:bodyPr>
          <a:lstStyle/>
          <a:p>
            <a:r>
              <a:rPr lang="en-US" dirty="0">
                <a:sym typeface="Symbol" charset="0"/>
              </a:rPr>
              <a:t>²</a:t>
            </a:r>
            <a:r>
              <a:rPr lang="en-US" baseline="-25000" dirty="0">
                <a:sym typeface="Symbol" charset="0"/>
              </a:rPr>
              <a:t>m</a:t>
            </a:r>
            <a:endParaRPr lang="en-US" dirty="0"/>
          </a:p>
        </p:txBody>
      </p:sp>
      <p:sp>
        <p:nvSpPr>
          <p:cNvPr id="30" name="TextBox 29"/>
          <p:cNvSpPr txBox="1"/>
          <p:nvPr/>
        </p:nvSpPr>
        <p:spPr>
          <a:xfrm>
            <a:off x="3657600" y="5345668"/>
            <a:ext cx="2653740" cy="369332"/>
          </a:xfrm>
          <a:prstGeom prst="rect">
            <a:avLst/>
          </a:prstGeom>
          <a:noFill/>
        </p:spPr>
        <p:txBody>
          <a:bodyPr wrap="none" rtlCol="0">
            <a:spAutoFit/>
          </a:bodyPr>
          <a:lstStyle/>
          <a:p>
            <a:r>
              <a:rPr lang="en-US" dirty="0"/>
              <a:t>Uncorrected Test Statistics</a:t>
            </a:r>
          </a:p>
        </p:txBody>
      </p:sp>
      <p:sp>
        <p:nvSpPr>
          <p:cNvPr id="31" name="Left Brace 30"/>
          <p:cNvSpPr/>
          <p:nvPr/>
        </p:nvSpPr>
        <p:spPr>
          <a:xfrm rot="16200000">
            <a:off x="4876800" y="3733800"/>
            <a:ext cx="304800" cy="3048000"/>
          </a:xfrm>
          <a:prstGeom prst="leftBrace">
            <a:avLst>
              <a:gd name="adj1" fmla="val 54935"/>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ChangeArrowheads="1"/>
          </p:cNvSpPr>
          <p:nvPr/>
        </p:nvSpPr>
        <p:spPr bwMode="auto">
          <a:xfrm>
            <a:off x="5832475" y="5578476"/>
            <a:ext cx="128588" cy="98425"/>
          </a:xfrm>
          <a:prstGeom prst="rect">
            <a:avLst/>
          </a:prstGeom>
          <a:solidFill>
            <a:srgbClr val="FF0000"/>
          </a:solidFill>
          <a:ln w="9525">
            <a:solidFill>
              <a:schemeClr val="tx1"/>
            </a:solidFill>
            <a:round/>
            <a:headEnd/>
            <a:tailEnd/>
          </a:ln>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17" name="Rectangle 16"/>
          <p:cNvSpPr>
            <a:spLocks noChangeArrowheads="1"/>
          </p:cNvSpPr>
          <p:nvPr/>
        </p:nvSpPr>
        <p:spPr bwMode="auto">
          <a:xfrm>
            <a:off x="5403850" y="3017839"/>
            <a:ext cx="128588" cy="98425"/>
          </a:xfrm>
          <a:prstGeom prst="rect">
            <a:avLst/>
          </a:prstGeom>
          <a:solidFill>
            <a:srgbClr val="FF0000"/>
          </a:solidFill>
          <a:ln w="9525">
            <a:solidFill>
              <a:schemeClr val="tx1"/>
            </a:solidFill>
            <a:round/>
            <a:headEnd/>
            <a:tailEnd/>
          </a:ln>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grpSp>
        <p:nvGrpSpPr>
          <p:cNvPr id="2" name="Group 19"/>
          <p:cNvGrpSpPr>
            <a:grpSpLocks/>
          </p:cNvGrpSpPr>
          <p:nvPr/>
        </p:nvGrpSpPr>
        <p:grpSpPr bwMode="auto">
          <a:xfrm>
            <a:off x="1849438" y="6430963"/>
            <a:ext cx="5365750" cy="228600"/>
            <a:chOff x="326212" y="6431028"/>
            <a:chExt cx="5364228" cy="227971"/>
          </a:xfrm>
        </p:grpSpPr>
        <p:sp>
          <p:nvSpPr>
            <p:cNvPr id="26647" name="Rectangle 11"/>
            <p:cNvSpPr>
              <a:spLocks noChangeArrowheads="1"/>
            </p:cNvSpPr>
            <p:nvPr/>
          </p:nvSpPr>
          <p:spPr bwMode="auto">
            <a:xfrm>
              <a:off x="2735643" y="6431028"/>
              <a:ext cx="2954797" cy="226711"/>
            </a:xfrm>
            <a:prstGeom prst="rect">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6648" name="Rectangle 12"/>
            <p:cNvSpPr>
              <a:spLocks noChangeArrowheads="1"/>
            </p:cNvSpPr>
            <p:nvPr/>
          </p:nvSpPr>
          <p:spPr bwMode="auto">
            <a:xfrm>
              <a:off x="326212" y="6536826"/>
              <a:ext cx="2954797" cy="122173"/>
            </a:xfrm>
            <a:prstGeom prst="rect">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grpSp>
      <p:grpSp>
        <p:nvGrpSpPr>
          <p:cNvPr id="4" name="Group 17"/>
          <p:cNvGrpSpPr>
            <a:grpSpLocks/>
          </p:cNvGrpSpPr>
          <p:nvPr/>
        </p:nvGrpSpPr>
        <p:grpSpPr bwMode="auto">
          <a:xfrm>
            <a:off x="1855788" y="1563688"/>
            <a:ext cx="5327650" cy="476250"/>
            <a:chOff x="332509" y="1564304"/>
            <a:chExt cx="5327703" cy="476093"/>
          </a:xfrm>
        </p:grpSpPr>
        <p:sp>
          <p:nvSpPr>
            <p:cNvPr id="26644" name="Rectangle 7"/>
            <p:cNvSpPr>
              <a:spLocks noChangeArrowheads="1"/>
            </p:cNvSpPr>
            <p:nvPr/>
          </p:nvSpPr>
          <p:spPr bwMode="auto">
            <a:xfrm>
              <a:off x="332509" y="1889256"/>
              <a:ext cx="3838969" cy="151141"/>
            </a:xfrm>
            <a:prstGeom prst="rect">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6645" name="Rectangle 6"/>
            <p:cNvSpPr>
              <a:spLocks noChangeArrowheads="1"/>
            </p:cNvSpPr>
            <p:nvPr/>
          </p:nvSpPr>
          <p:spPr bwMode="auto">
            <a:xfrm>
              <a:off x="347623" y="1677660"/>
              <a:ext cx="634790" cy="219153"/>
            </a:xfrm>
            <a:prstGeom prst="rect">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6646" name="Rectangle 5"/>
            <p:cNvSpPr>
              <a:spLocks noChangeArrowheads="1"/>
            </p:cNvSpPr>
            <p:nvPr/>
          </p:nvSpPr>
          <p:spPr bwMode="auto">
            <a:xfrm>
              <a:off x="974856" y="1564304"/>
              <a:ext cx="4685356" cy="332509"/>
            </a:xfrm>
            <a:prstGeom prst="rect">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grpSp>
      <p:sp>
        <p:nvSpPr>
          <p:cNvPr id="26630" name="Title 1"/>
          <p:cNvSpPr>
            <a:spLocks noGrp="1"/>
          </p:cNvSpPr>
          <p:nvPr>
            <p:ph type="title"/>
          </p:nvPr>
        </p:nvSpPr>
        <p:spPr>
          <a:xfrm>
            <a:off x="2209800" y="60325"/>
            <a:ext cx="7772400" cy="914400"/>
          </a:xfrm>
        </p:spPr>
        <p:txBody>
          <a:bodyPr/>
          <a:lstStyle/>
          <a:p>
            <a:r>
              <a:rPr lang="en-US" altLang="en-US" dirty="0">
                <a:solidFill>
                  <a:schemeClr val="tx1"/>
                </a:solidFill>
                <a:ea typeface="ＭＳ Ｐゴシック" pitchFamily="34" charset="-128"/>
              </a:rPr>
              <a:t>A Human DNA Sequence</a:t>
            </a:r>
          </a:p>
        </p:txBody>
      </p:sp>
      <p:grpSp>
        <p:nvGrpSpPr>
          <p:cNvPr id="5" name="Group 18"/>
          <p:cNvGrpSpPr>
            <a:grpSpLocks/>
          </p:cNvGrpSpPr>
          <p:nvPr/>
        </p:nvGrpSpPr>
        <p:grpSpPr bwMode="auto">
          <a:xfrm>
            <a:off x="1858964" y="3878264"/>
            <a:ext cx="5356225" cy="612775"/>
            <a:chOff x="335028" y="3878013"/>
            <a:chExt cx="5356671" cy="613379"/>
          </a:xfrm>
        </p:grpSpPr>
        <p:sp>
          <p:nvSpPr>
            <p:cNvPr id="26640" name="Rectangle 13"/>
            <p:cNvSpPr>
              <a:spLocks noChangeArrowheads="1"/>
            </p:cNvSpPr>
            <p:nvPr/>
          </p:nvSpPr>
          <p:spPr bwMode="auto">
            <a:xfrm>
              <a:off x="335028" y="4340251"/>
              <a:ext cx="3838969" cy="151141"/>
            </a:xfrm>
            <a:prstGeom prst="rect">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6641" name="Rectangle 8"/>
            <p:cNvSpPr>
              <a:spLocks noChangeArrowheads="1"/>
            </p:cNvSpPr>
            <p:nvPr/>
          </p:nvSpPr>
          <p:spPr bwMode="auto">
            <a:xfrm>
              <a:off x="1852730" y="3878013"/>
              <a:ext cx="3838969" cy="151141"/>
            </a:xfrm>
            <a:prstGeom prst="rect">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6642" name="Rectangle 9"/>
            <p:cNvSpPr>
              <a:spLocks noChangeArrowheads="1"/>
            </p:cNvSpPr>
            <p:nvPr/>
          </p:nvSpPr>
          <p:spPr bwMode="auto">
            <a:xfrm>
              <a:off x="385473" y="4104724"/>
              <a:ext cx="635984" cy="219153"/>
            </a:xfrm>
            <a:prstGeom prst="rect">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6643" name="Rectangle 10"/>
            <p:cNvSpPr>
              <a:spLocks noChangeArrowheads="1"/>
            </p:cNvSpPr>
            <p:nvPr/>
          </p:nvSpPr>
          <p:spPr bwMode="auto">
            <a:xfrm>
              <a:off x="340066" y="4014039"/>
              <a:ext cx="5351633" cy="332509"/>
            </a:xfrm>
            <a:prstGeom prst="rect">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grpSp>
      <p:sp>
        <p:nvSpPr>
          <p:cNvPr id="3" name="Content Placeholder 2"/>
          <p:cNvSpPr>
            <a:spLocks noGrp="1"/>
          </p:cNvSpPr>
          <p:nvPr>
            <p:ph idx="1"/>
          </p:nvPr>
        </p:nvSpPr>
        <p:spPr>
          <a:xfrm>
            <a:off x="7287799" y="1219200"/>
            <a:ext cx="3259138" cy="4616450"/>
          </a:xfrm>
        </p:spPr>
        <p:txBody>
          <a:bodyPr/>
          <a:lstStyle/>
          <a:p>
            <a:pPr>
              <a:lnSpc>
                <a:spcPct val="80000"/>
              </a:lnSpc>
            </a:pPr>
            <a:r>
              <a:rPr lang="en-US" altLang="en-US" sz="2500" dirty="0">
                <a:ea typeface="ＭＳ Ｐゴシック" pitchFamily="34" charset="-128"/>
              </a:rPr>
              <a:t>~1/1,000,000</a:t>
            </a:r>
            <a:r>
              <a:rPr lang="en-US" altLang="en-US" sz="2500" baseline="30000" dirty="0">
                <a:ea typeface="ＭＳ Ｐゴシック" pitchFamily="34" charset="-128"/>
              </a:rPr>
              <a:t>th</a:t>
            </a:r>
            <a:r>
              <a:rPr lang="en-US" altLang="en-US" sz="2500" dirty="0">
                <a:ea typeface="ＭＳ Ｐゴシック" pitchFamily="34" charset="-128"/>
              </a:rPr>
              <a:t>  of the Human Genome</a:t>
            </a:r>
          </a:p>
          <a:p>
            <a:pPr>
              <a:lnSpc>
                <a:spcPct val="80000"/>
              </a:lnSpc>
            </a:pPr>
            <a:r>
              <a:rPr lang="en-US" altLang="en-US" sz="2500" dirty="0">
                <a:ea typeface="ＭＳ Ｐゴシック" pitchFamily="34" charset="-128"/>
              </a:rPr>
              <a:t>Interspersed with genes</a:t>
            </a:r>
          </a:p>
          <a:p>
            <a:pPr>
              <a:lnSpc>
                <a:spcPct val="80000"/>
              </a:lnSpc>
            </a:pPr>
            <a:r>
              <a:rPr lang="en-US" altLang="en-US" sz="2500" dirty="0">
                <a:ea typeface="ＭＳ Ｐゴシック" pitchFamily="34" charset="-128"/>
              </a:rPr>
              <a:t>And “polymorphisms” which differ between people</a:t>
            </a:r>
          </a:p>
          <a:p>
            <a:pPr lvl="1">
              <a:lnSpc>
                <a:spcPct val="80000"/>
              </a:lnSpc>
            </a:pPr>
            <a:r>
              <a:rPr lang="en-US" altLang="en-US" sz="2200" dirty="0">
                <a:ea typeface="ＭＳ Ｐゴシック" pitchFamily="34" charset="-128"/>
              </a:rPr>
              <a:t>Are sometimes important, influencing traits </a:t>
            </a:r>
          </a:p>
          <a:p>
            <a:pPr lvl="1">
              <a:lnSpc>
                <a:spcPct val="80000"/>
              </a:lnSpc>
            </a:pPr>
            <a:r>
              <a:rPr lang="en-US" altLang="en-US" sz="2200" dirty="0">
                <a:ea typeface="ＭＳ Ｐゴシック" pitchFamily="34" charset="-128"/>
              </a:rPr>
              <a:t>or medically important characteristics</a:t>
            </a:r>
          </a:p>
          <a:p>
            <a:pPr>
              <a:lnSpc>
                <a:spcPct val="80000"/>
              </a:lnSpc>
            </a:pPr>
            <a:endParaRPr lang="en-US" altLang="en-US" sz="2500" dirty="0">
              <a:ea typeface="ＭＳ Ｐゴシック" pitchFamily="34" charset="-128"/>
            </a:endParaRPr>
          </a:p>
          <a:p>
            <a:pPr>
              <a:lnSpc>
                <a:spcPct val="80000"/>
              </a:lnSpc>
            </a:pPr>
            <a:endParaRPr lang="en-US" altLang="en-US" sz="2500" dirty="0">
              <a:ea typeface="ＭＳ Ｐゴシック" pitchFamily="34" charset="-128"/>
            </a:endParaRPr>
          </a:p>
          <a:p>
            <a:pPr>
              <a:lnSpc>
                <a:spcPct val="80000"/>
              </a:lnSpc>
            </a:pPr>
            <a:endParaRPr lang="en-US" altLang="en-US" sz="600" dirty="0">
              <a:solidFill>
                <a:schemeClr val="bg1"/>
              </a:solidFill>
              <a:ea typeface="ＭＳ Ｐゴシック" pitchFamily="34" charset="-128"/>
              <a:cs typeface="Arial" pitchFamily="34" charset="0"/>
            </a:endParaRPr>
          </a:p>
        </p:txBody>
      </p:sp>
      <p:sp>
        <p:nvSpPr>
          <p:cNvPr id="15" name="Rectangle 14"/>
          <p:cNvSpPr>
            <a:spLocks noChangeArrowheads="1"/>
          </p:cNvSpPr>
          <p:nvPr/>
        </p:nvSpPr>
        <p:spPr bwMode="auto">
          <a:xfrm>
            <a:off x="3935413" y="1798639"/>
            <a:ext cx="127000" cy="98425"/>
          </a:xfrm>
          <a:prstGeom prst="rect">
            <a:avLst/>
          </a:prstGeom>
          <a:solidFill>
            <a:srgbClr val="FF0000"/>
          </a:solidFill>
          <a:ln w="9525">
            <a:solidFill>
              <a:schemeClr val="tx1"/>
            </a:solidFill>
            <a:round/>
            <a:headEnd/>
            <a:tailEnd/>
          </a:ln>
        </p:spPr>
        <p:txBody>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endParaRPr lang="en-US" altLang="en-US" dirty="0"/>
          </a:p>
        </p:txBody>
      </p:sp>
      <p:sp>
        <p:nvSpPr>
          <p:cNvPr id="26634" name="TextBox 3"/>
          <p:cNvSpPr txBox="1">
            <a:spLocks noChangeArrowheads="1"/>
          </p:cNvSpPr>
          <p:nvPr/>
        </p:nvSpPr>
        <p:spPr bwMode="auto">
          <a:xfrm>
            <a:off x="1773238" y="754063"/>
            <a:ext cx="5524500" cy="649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Arial" pitchFamily="34" charset="0"/>
              </a:defRPr>
            </a:lvl1pPr>
            <a:lvl2pPr marL="37931725" indent="-37474525" eaLnBrk="0" hangingPunct="0">
              <a:defRPr sz="2400">
                <a:solidFill>
                  <a:schemeClr val="tx1"/>
                </a:solidFill>
                <a:latin typeface="Times New Roman" pitchFamily="18" charset="0"/>
                <a:cs typeface="Arial" pitchFamily="34" charset="0"/>
              </a:defRPr>
            </a:lvl2pPr>
            <a:lvl3pPr eaLnBrk="0" hangingPunct="0">
              <a:defRPr sz="2400">
                <a:solidFill>
                  <a:schemeClr val="tx1"/>
                </a:solidFill>
                <a:latin typeface="Times New Roman" pitchFamily="18" charset="0"/>
                <a:cs typeface="Arial" pitchFamily="34" charset="0"/>
              </a:defRPr>
            </a:lvl3pPr>
            <a:lvl4pPr eaLnBrk="0" hangingPunct="0">
              <a:defRPr sz="2400">
                <a:solidFill>
                  <a:schemeClr val="tx1"/>
                </a:solidFill>
                <a:latin typeface="Times New Roman" pitchFamily="18" charset="0"/>
                <a:cs typeface="Arial" pitchFamily="34" charset="0"/>
              </a:defRPr>
            </a:lvl4pPr>
            <a:lvl5pPr eaLnBrk="0" hangingPunct="0">
              <a:defRPr sz="2400">
                <a:solidFill>
                  <a:schemeClr val="tx1"/>
                </a:solidFill>
                <a:latin typeface="Times New Roman" pitchFamily="18" charset="0"/>
                <a:cs typeface="Arial" pitchFamily="34" charset="0"/>
              </a:defRPr>
            </a:lvl5pPr>
            <a:lvl6pPr marL="457200" eaLnBrk="0" fontAlgn="base" hangingPunct="0">
              <a:spcBef>
                <a:spcPct val="0"/>
              </a:spcBef>
              <a:spcAft>
                <a:spcPct val="0"/>
              </a:spcAft>
              <a:defRPr sz="2400">
                <a:solidFill>
                  <a:schemeClr val="tx1"/>
                </a:solidFill>
                <a:latin typeface="Times New Roman" pitchFamily="18" charset="0"/>
                <a:cs typeface="Arial" pitchFamily="34" charset="0"/>
              </a:defRPr>
            </a:lvl6pPr>
            <a:lvl7pPr marL="914400" eaLnBrk="0" fontAlgn="base" hangingPunct="0">
              <a:spcBef>
                <a:spcPct val="0"/>
              </a:spcBef>
              <a:spcAft>
                <a:spcPct val="0"/>
              </a:spcAft>
              <a:defRPr sz="2400">
                <a:solidFill>
                  <a:schemeClr val="tx1"/>
                </a:solidFill>
                <a:latin typeface="Times New Roman" pitchFamily="18" charset="0"/>
                <a:cs typeface="Arial" pitchFamily="34" charset="0"/>
              </a:defRPr>
            </a:lvl7pPr>
            <a:lvl8pPr marL="1371600" eaLnBrk="0" fontAlgn="base" hangingPunct="0">
              <a:spcBef>
                <a:spcPct val="0"/>
              </a:spcBef>
              <a:spcAft>
                <a:spcPct val="0"/>
              </a:spcAft>
              <a:defRPr sz="2400">
                <a:solidFill>
                  <a:schemeClr val="tx1"/>
                </a:solidFill>
                <a:latin typeface="Times New Roman" pitchFamily="18" charset="0"/>
                <a:cs typeface="Arial" pitchFamily="34" charset="0"/>
              </a:defRPr>
            </a:lvl8pPr>
            <a:lvl9pPr marL="18288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r>
              <a:rPr lang="en-US" altLang="en-US" sz="800" dirty="0"/>
              <a:t>atcgtgactgattaccaggatcctagcggatcctactgacctgacgtacgtaatgcagtggtcaggttgttcaactcgatgactagaatatatccaggaaaatccctgggaaaaattgggccctacgtaccgtaacgttgcaaattcagtcggtacgtttccaggctacacacacactgacagatagacagattgtcgtgttatvtgacttggaactgtaggcccttgaatcttggcagtcgtaacgtacgtacggtactggtaacgtgaggtcaggttgttcaactcatccaggaaaatccctgggaaaaattgggccctacgtaccgtaacgttgcaaattcagtcggtacgtttccaggctacacacacactgacagatagacagattgtcgtgttatvtgacttggaactgtaggcccttgaatcttggcagtcgtaacgtacgtacggtactggtaacgtgaggtcaggttgttcaactcatcgtgactgattaccaggatctactagaagaaaaattgggccctacgtaccgtaacgttgcaaattcagtcggtacgtttccaggctacacacacactgacagatagacagattgtcgtgttatvtgacttggaactgtaggcccttgaatcttggcagtcgtaacgtacgtacggtactggtaacgtgaggtcaggttgttcaactcatccaggaaaatccctgggaaaaattgggccctacgtaccgtaacgttgcaaattcagtcggtacgtttccaggctacacacacactgacagatagacagattgtcgtgttatvtgacttggaactgtaggcccttgaatcttggcagtcgtaacgtactagaatatatccaggaaaatccctgggaaaaattggaacgttgcaaattcagtcggtacgtttccaggctacacacacactgacagatagacagattgtcgtgttatvtgacttggaactgtaggcccttgaatcttggcagtcgtaacgtacgtagccctacgtaccgtcggtactggtaacgtgaggtcaggttgttcaactcatccaggattagatccgtagatcgtaggaaatatctcggataattaacagatacacacccttagaccatttaaatccctgggaaaaattgggccctacgtaccgtaacgttgcaaattcagtcggtacgtttccaggctacacacacactgacagatagacagattgtcgtgttatvtgacttggaactgtaggcccttgaatcttggcagtcgtaacgtacgtacggtactggtaacgtgaggtcaggttgttcaactcatcgtgactgattaccaggatcctagcggatcctactgacctgacgtacgtaatgcagtggtcaggttgttcaactcgatgactagaatatatccaggaaaatccctgggaaaaattgggccctacgtgtcgtaacgtacgtacggtactggtaacgtgaggtcaggttgttcaactcatccaggaaaatccctgggaaaaattgggccctacgtaccgtaacgttgcaaattcagtcggtacgtttccaggctacacacacactgacagatagacagattgtcgtgttatvtgacttggaactgtaggcccttgaatcttggcagtcgtaacgacgtttccaggctacacacacactgacagatagacagattcaaattcagtcccttgaatcttggcagtcgtaacgtacgtacggtactggtaacgtgaggtcaggttgttcaactcatcgtgactgattaccaggatcctagcggatcctactgacctgacgtacgtaatgcagtggtcaggttgttcaactcgatgagaaaaattgggccctacgtaccgtaacgttgcaaattcagtcggtacgtttccaggctacacacacactgacagatagacagattgtcgtgttatvtgacttggaactgtaggcccttgaatcttggcagtcgtaacgtacgtacggtactggtaacgtgaggtcaggttgttcaactcatccaggaaaatccctgggaaaaattgggccctacgtaccgtaacgttgcaaattcagtcggtacgtttccaggctacacacacactgacagatagacagattgtcgtgttatvtgacttggaactgtaggcccttgaatcttggcagtcgtaacgtactagaatatatccaggaaaatccctgggaaaaattgggccctacgtaccgtaacgttgcaaattcagtcggtacgtttccaggctacacacacactgacagatagacagattgtcgtgttatvtgacttggaactgtaggcccttgaatcttggcagtcgtaacgtacgtacggtactggtaacgtgaggtcaggttgttcatatatccaggaaaatccctgggaaaaattggctacgtaccgtattaactaggatctccgatggtacccattaagacacccaaaataggtaacaggtagacatattgatacccatagaggatagatttaggacgttgcaaattcagtcggtacgtttccaggctacacacacactgacagatagacagattgtcgtgttatvtgacttggaactgtaggcccttgaatcttggcagtcgtaacgtacgtacggtactggtaacgtgaggtcaggttgttcaactcatccaggaaaatccctgggaaaaattgggccctacgtaccgtaacgttgcaaattcagtcggtacgtttccaggctacacacacactgacagatagacagattgtcgtgttatvtgacttggaactgtaggcccttgaatcttggcagtcgtaacgtacgtacggtactggtaacgtgaggtcaggttgttcaactcatcgtgactgattaccaggatcctagcggatcctactgacctgacgtacgtaatgcagtggtcaggttgttcaactcgatgagaaaaattgggccctacgtaccgtaacgttgtacgtttccaggctacacacacactgacagatagacagattgtcgtgttatvtgacttggaactgtaggcccttgaatcttggcagtcgtaacgtactagaatatatccaggaaaatccctgggaaaaattgggccctacgtaccgtaacgttgcaaattcagtcggtacgtttccaggctacacacacactgacagatagacagattgtcgtgttatvtgacttggaactgtaggcccttgaatcttggcagtcgtaacgtacgtacggtactggtaacgtgaggtcaggttgttcaactcatccaggaaaatccctgggaaaaattgggccctacgtaccgtaacgttgcaaattcagtcggtacgtttccagctacacacacactgacagatagacagattgtcgtgttatvtgacttggaactgtaggcccttgaatcttggcagtcgtaacgtacgtacgggtactggtaacgtgaggtcaggttgttcaactcatcgtgactgattaggaaaatccctgggaaaaattgggccctacgtaccgtaacgttgcaaattcagtcggtacgtttccaggctacacacacactgacagatagacagattgtcgtgttatvtgacttggaactgtaggcccttgaatcttggcagtcgtaacgtacgtacggtactggtaacgtgaggtcaggttgttcaactcatccaggaaaatccctgggaaaaattgggccctacgtaccgtaacgttgcaaattcagtcggtacgtttccaggctacacacacactgacagatagacagattgtcgtgttatvtgacttggaactgtaggcccttgaatcttggcagtcgtaacgtacgtacggtactggtaacgtgaggtcaggttgttcaactcatcgtgactgattaccaggatcctagcggatcctactgacctgacgtacgtaatgcagtggtcaggttgttcaactcgatgagaaaaattgggccctacgtaccgtaacgttgcaaattcagtcggtacgtttccaggctacacacacactgacagatagacagattgtcgtgttatvtgacttggaactgtaggcccttgaatcttggcagtcgtaacgtacgtacggtactggtaacgtgaggtcaggttgttcaactcatccaggaaaatccctgggaaaaattgggccctacgtaccgtaacgttgcaaattcagtcggtacgtttccaggctacacacacactgacagatagacagattgtcgtgttatvtgacttggaactgtaggcccttgaatcttggcagtcgtaacgtactagaatatatccaggaaaatccctgggaaaaattgggccctacgtaccgtaacgttgcaaattcagtcggtacgtttccaggctacacacacactgacagatagacagattgtcgtgttatvtgacttggaactgtaggcccttgaatcttggcagtcgtaacgtacgtacggtactggtaacgtgaggtcaggttgttcaactcatccaggaaaatccctgggaaaaattgggccctacgtaccgtaacgttgcaaattcagtcggtacgtttccaggctacacacacactgacagatagacagattgtcgtgttatvtgacttggaactgtaggcccttgacgtacggtactggtaacgtgaggtcaggttgttcaactcatccaggaaaatccctgggaaaaattgggccctacgtaccgtaacgttgcaaattcagtcggtacgtttccaggctacacacacactgacagatagacagattgtcgtgttatvtgacttggaactgtaggcccttgaatcttggcagtcgtaacgtacgtacggtactggtaacgtgaggtcaggttgttcaactcatcgtgactgattaccaggatcctagcggatcctactgacctgacgtacgtaatgcagtggtcaggttgttcaactcgatgactagaatatatccaggaaaatccctgggaaaaattgggccctacgtgtcgtaacgtacgtacggtactggtaacgtgaggtcaggttgttcaactcatccaggaaaatccctgggaaaaattgggccctacgtaccgtaacgttgcaaattcagtcggtacgtttccaggctacacacacactgacagatagacagattgtcgtgttatvtgacttggaactgtaggcgccttgaatcttggcagtcgtaacgtactagaatatatccaggaaaatccctgggaaaaattgggccctacgtaccgtaacgttgcaaattcagtcggtacgtttccaggctacacacacactgacagatagacagattgtcgtgttatvtgacttggaactgtaggcccttgaatcttggcagtcgtaacgtacgtacggtactggtaacgtgaggtcaggttgttcaactcatccaggaaaatccctgggaaaaattgggccctacgtaccgtaacgttgcaaattcagtcggtacgtttccaggctacacacacactgacagatagacagattgtcgtgttatvtgacttggaactgtaggcacacacacactgacagagacagattgtcgtgttatvtgacttggaactgtaggcccttgaatcttggcagtcgtaacgtacgtacggtactggtaacgtgaggtcaggttgttcaactcatccaggaaaatccctgggaaaaattgggccctacgtaccgtaacgttgcaaattcagtcggtacgtttccaggctacacacacactgcagatagacagattgtcgtgttatvtgacttggaactgtaggcccttgaatcttggcagtcgtaacgtacgtacggtactggtaacgtgagagtcaggttgttcaactcatcgtgactgattaccaggatcctagcggatcctactgacctgacgtacgtaatgcagtggtcaggttgttcaactcgatgagaaaaattgggccctacgtaccgtaacgttgcaaattcagtcggtctagcggatcctactgacctgacgtacgtaatgcagtggtcaggttgttcaactcgatgactagaatatatccaggaaaatccctggactcatccaggaaaatccctgggaaaaattgggccctacgtaccgtaacgttgcaaattcagtcggtacgtttccaggctacacacacactgacagatagacagattgtcgtgttatvtgacttggaactgtaggcccttgaatcttggca</a:t>
            </a:r>
          </a:p>
        </p:txBody>
      </p:sp>
      <p:pic>
        <p:nvPicPr>
          <p:cNvPr id="655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50397" t="15846" r="2792" b="8037"/>
          <a:stretch>
            <a:fillRect/>
          </a:stretch>
        </p:blipFill>
        <p:spPr bwMode="auto">
          <a:xfrm>
            <a:off x="7373938" y="5859708"/>
            <a:ext cx="692990" cy="90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25"/>
          <p:cNvGrpSpPr>
            <a:grpSpLocks/>
          </p:cNvGrpSpPr>
          <p:nvPr/>
        </p:nvGrpSpPr>
        <p:grpSpPr bwMode="auto">
          <a:xfrm>
            <a:off x="2241551" y="1881189"/>
            <a:ext cx="1700213" cy="1182687"/>
            <a:chOff x="687688" y="1919483"/>
            <a:chExt cx="1700335" cy="1182438"/>
          </a:xfrm>
        </p:grpSpPr>
        <p:pic>
          <p:nvPicPr>
            <p:cNvPr id="266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88" y="2229134"/>
              <a:ext cx="1318465" cy="87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39" name="Straight Arrow Connector 24"/>
            <p:cNvCxnSpPr>
              <a:cxnSpLocks noChangeShapeType="1"/>
            </p:cNvCxnSpPr>
            <p:nvPr/>
          </p:nvCxnSpPr>
          <p:spPr bwMode="auto">
            <a:xfrm rot="10800000" flipV="1">
              <a:off x="2010170" y="1919483"/>
              <a:ext cx="377853" cy="309839"/>
            </a:xfrm>
            <a:prstGeom prst="straightConnector1">
              <a:avLst/>
            </a:prstGeom>
            <a:noFill/>
            <a:ln w="22225">
              <a:solidFill>
                <a:schemeClr val="accent2"/>
              </a:solidFill>
              <a:round/>
              <a:headEnd/>
              <a:tailEnd type="arrow" w="med" len="med"/>
            </a:ln>
            <a:extLst>
              <a:ext uri="{909E8E84-426E-40DD-AFC4-6F175D3DCCD1}">
                <a14:hiddenFill xmlns:a14="http://schemas.microsoft.com/office/drawing/2010/main">
                  <a:noFill/>
                </a14:hiddenFill>
              </a:ext>
            </a:extLst>
          </p:spPr>
        </p:cxnSp>
      </p:grpSp>
      <p:cxnSp>
        <p:nvCxnSpPr>
          <p:cNvPr id="28" name="Straight Arrow Connector 27"/>
          <p:cNvCxnSpPr>
            <a:cxnSpLocks noChangeShapeType="1"/>
          </p:cNvCxnSpPr>
          <p:nvPr/>
        </p:nvCxnSpPr>
        <p:spPr bwMode="auto">
          <a:xfrm>
            <a:off x="5891547" y="5607844"/>
            <a:ext cx="1631950" cy="476250"/>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214705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par>
                                <p:cTn id="24" presetID="9"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9"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childTnLst>
                                </p:cTn>
                              </p:par>
                              <p:par>
                                <p:cTn id="44" presetID="9" presetClass="entr" presetSubtype="0" fill="hold" nodeType="withEffect">
                                  <p:stCondLst>
                                    <p:cond delay="0"/>
                                  </p:stCondLst>
                                  <p:childTnLst>
                                    <p:set>
                                      <p:cBhvr>
                                        <p:cTn id="45" dur="1" fill="hold">
                                          <p:stCondLst>
                                            <p:cond delay="0"/>
                                          </p:stCondLst>
                                        </p:cTn>
                                        <p:tgtEl>
                                          <p:spTgt spid="65538"/>
                                        </p:tgtEl>
                                        <p:attrNameLst>
                                          <p:attrName>style.visibility</p:attrName>
                                        </p:attrNameLst>
                                      </p:cBhvr>
                                      <p:to>
                                        <p:strVal val="visible"/>
                                      </p:to>
                                    </p:set>
                                    <p:animEffect transition="in" filter="dissolve">
                                      <p:cBhvr>
                                        <p:cTn id="46" dur="500"/>
                                        <p:tgtEl>
                                          <p:spTgt spid="65538"/>
                                        </p:tgtEl>
                                      </p:cBhvr>
                                    </p:animEffect>
                                  </p:childTnLst>
                                </p:cTn>
                              </p:par>
                              <p:par>
                                <p:cTn id="47" presetID="9"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dissolve">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build="p"/>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838200"/>
          </a:xfrm>
        </p:spPr>
        <p:txBody>
          <a:bodyPr/>
          <a:lstStyle/>
          <a:p>
            <a:r>
              <a:rPr lang="en-US" dirty="0"/>
              <a:t>Genomic control example</a:t>
            </a:r>
          </a:p>
        </p:txBody>
      </p:sp>
      <p:graphicFrame>
        <p:nvGraphicFramePr>
          <p:cNvPr id="4" name="Table 3"/>
          <p:cNvGraphicFramePr>
            <a:graphicFrameLocks noGrp="1"/>
          </p:cNvGraphicFramePr>
          <p:nvPr/>
        </p:nvGraphicFramePr>
        <p:xfrm>
          <a:off x="1981200" y="1524000"/>
          <a:ext cx="457200" cy="29667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tblGrid>
              <a:tr h="370840">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1</a:t>
                      </a:r>
                    </a:p>
                  </a:txBody>
                  <a:tcPr/>
                </a:tc>
                <a:extLst>
                  <a:ext uri="{0D108BD9-81ED-4DB2-BD59-A6C34878D82A}">
                    <a16:rowId xmlns:a16="http://schemas.microsoft.com/office/drawing/2014/main" val="10004"/>
                  </a:ext>
                </a:extLst>
              </a:tr>
              <a:tr h="370840">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nvGraphicFramePr>
        <p:xfrm>
          <a:off x="3352801" y="152400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algn="ctr"/>
                      <a:r>
                        <a:rPr lang="en-US" dirty="0"/>
                        <a:t>g</a:t>
                      </a:r>
                      <a:r>
                        <a:rPr lang="en-US" baseline="-25000" dirty="0"/>
                        <a:t>1</a:t>
                      </a:r>
                    </a:p>
                  </a:txBody>
                  <a:tcPr/>
                </a:tc>
                <a:extLst>
                  <a:ext uri="{0D108BD9-81ED-4DB2-BD59-A6C34878D82A}">
                    <a16:rowId xmlns:a16="http://schemas.microsoft.com/office/drawing/2014/main" val="10000"/>
                  </a:ext>
                </a:extLst>
              </a:tr>
              <a:tr h="370840">
                <a:tc>
                  <a:txBody>
                    <a:bodyPr/>
                    <a:lstStyle/>
                    <a:p>
                      <a:pPr algn="ctr"/>
                      <a:r>
                        <a:rPr lang="en-US" dirty="0"/>
                        <a:t>2</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0</a:t>
                      </a:r>
                    </a:p>
                  </a:txBody>
                  <a:tcPr/>
                </a:tc>
                <a:extLst>
                  <a:ext uri="{0D108BD9-81ED-4DB2-BD59-A6C34878D82A}">
                    <a16:rowId xmlns:a16="http://schemas.microsoft.com/office/drawing/2014/main" val="10003"/>
                  </a:ext>
                </a:extLst>
              </a:tr>
              <a:tr h="370840">
                <a:tc>
                  <a:txBody>
                    <a:bodyPr/>
                    <a:lstStyle/>
                    <a:p>
                      <a:pPr algn="ctr"/>
                      <a:r>
                        <a:rPr lang="en-US" dirty="0"/>
                        <a:t>1</a:t>
                      </a:r>
                    </a:p>
                  </a:txBody>
                  <a:tcPr/>
                </a:tc>
                <a:extLst>
                  <a:ext uri="{0D108BD9-81ED-4DB2-BD59-A6C34878D82A}">
                    <a16:rowId xmlns:a16="http://schemas.microsoft.com/office/drawing/2014/main" val="10004"/>
                  </a:ext>
                </a:extLst>
              </a:tr>
              <a:tr h="370840">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1</a:t>
                      </a:r>
                    </a:p>
                  </a:txBody>
                  <a:tcPr/>
                </a:tc>
                <a:extLst>
                  <a:ext uri="{0D108BD9-81ED-4DB2-BD59-A6C34878D82A}">
                    <a16:rowId xmlns:a16="http://schemas.microsoft.com/office/drawing/2014/main" val="10007"/>
                  </a:ext>
                </a:extLst>
              </a:tr>
            </a:tbl>
          </a:graphicData>
        </a:graphic>
      </p:graphicFrame>
      <p:graphicFrame>
        <p:nvGraphicFramePr>
          <p:cNvPr id="6" name="Table 5"/>
          <p:cNvGraphicFramePr>
            <a:graphicFrameLocks noGrp="1"/>
          </p:cNvGraphicFramePr>
          <p:nvPr/>
        </p:nvGraphicFramePr>
        <p:xfrm>
          <a:off x="5257801" y="1524000"/>
          <a:ext cx="1259841"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gridCol w="397193">
                  <a:extLst>
                    <a:ext uri="{9D8B030D-6E8A-4147-A177-3AD203B41FA5}">
                      <a16:colId xmlns:a16="http://schemas.microsoft.com/office/drawing/2014/main" val="20001"/>
                    </a:ext>
                  </a:extLst>
                </a:gridCol>
                <a:gridCol w="459105">
                  <a:extLst>
                    <a:ext uri="{9D8B030D-6E8A-4147-A177-3AD203B41FA5}">
                      <a16:colId xmlns:a16="http://schemas.microsoft.com/office/drawing/2014/main" val="20002"/>
                    </a:ext>
                  </a:extLst>
                </a:gridCol>
              </a:tblGrid>
              <a:tr h="370840">
                <a:tc>
                  <a:txBody>
                    <a:bodyPr/>
                    <a:lstStyle/>
                    <a:p>
                      <a:pPr algn="ctr"/>
                      <a:r>
                        <a:rPr lang="en-US" dirty="0"/>
                        <a:t>g</a:t>
                      </a:r>
                      <a:r>
                        <a:rPr lang="en-US" baseline="-25000" dirty="0"/>
                        <a:t>4</a:t>
                      </a:r>
                    </a:p>
                  </a:txBody>
                  <a:tcPr/>
                </a:tc>
                <a:tc>
                  <a:txBody>
                    <a:bodyPr/>
                    <a:lstStyle/>
                    <a:p>
                      <a:pPr algn="ctr"/>
                      <a:r>
                        <a:rPr lang="en-US" dirty="0"/>
                        <a:t>…</a:t>
                      </a:r>
                    </a:p>
                  </a:txBody>
                  <a:tcPr/>
                </a:tc>
                <a:tc>
                  <a:txBody>
                    <a:bodyPr/>
                    <a:lstStyle/>
                    <a:p>
                      <a:pPr algn="ctr"/>
                      <a:r>
                        <a:rPr lang="en-US" dirty="0"/>
                        <a:t>g</a:t>
                      </a:r>
                      <a:r>
                        <a:rPr lang="en-US" baseline="-25000" dirty="0"/>
                        <a:t>m</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endParaRPr lang="en-US" dirty="0"/>
                    </a:p>
                  </a:txBody>
                  <a:tcPr/>
                </a:tc>
                <a:tc>
                  <a:txBody>
                    <a:bodyPr/>
                    <a:lstStyle/>
                    <a:p>
                      <a:pPr algn="ctr"/>
                      <a:r>
                        <a:rPr lang="en-US" dirty="0"/>
                        <a:t>2</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2</a:t>
                      </a:r>
                    </a:p>
                  </a:txBody>
                  <a:tcPr/>
                </a:tc>
                <a:extLst>
                  <a:ext uri="{0D108BD9-81ED-4DB2-BD59-A6C34878D82A}">
                    <a16:rowId xmlns:a16="http://schemas.microsoft.com/office/drawing/2014/main" val="10003"/>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2</a:t>
                      </a:r>
                    </a:p>
                  </a:txBody>
                  <a:tcPr/>
                </a:tc>
                <a:extLst>
                  <a:ext uri="{0D108BD9-81ED-4DB2-BD59-A6C34878D82A}">
                    <a16:rowId xmlns:a16="http://schemas.microsoft.com/office/drawing/2014/main" val="10004"/>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tc>
                  <a:txBody>
                    <a:bodyPr/>
                    <a:lstStyle/>
                    <a:p>
                      <a:pPr algn="ctr"/>
                      <a:endParaRPr lang="en-US"/>
                    </a:p>
                  </a:txBody>
                  <a:tcPr/>
                </a:tc>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tc>
                  <a:txBody>
                    <a:bodyPr/>
                    <a:lstStyle/>
                    <a:p>
                      <a:pPr algn="ctr"/>
                      <a:endParaRPr lang="en-US" dirty="0"/>
                    </a:p>
                  </a:txBody>
                  <a:tcPr/>
                </a:tc>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nvGraphicFramePr>
        <p:xfrm>
          <a:off x="4572001" y="152400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g</a:t>
                      </a:r>
                      <a:r>
                        <a:rPr lang="en-US" baseline="-25000" dirty="0"/>
                        <a:t>3</a:t>
                      </a:r>
                    </a:p>
                  </a:txBody>
                  <a:tcPr/>
                </a:tc>
                <a:extLst>
                  <a:ext uri="{0D108BD9-81ED-4DB2-BD59-A6C34878D82A}">
                    <a16:rowId xmlns:a16="http://schemas.microsoft.com/office/drawing/2014/main" val="10000"/>
                  </a:ext>
                </a:extLst>
              </a:tr>
              <a:tr h="370840">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0</a:t>
                      </a:r>
                    </a:p>
                  </a:txBody>
                  <a:tcPr/>
                </a:tc>
                <a:extLst>
                  <a:ext uri="{0D108BD9-81ED-4DB2-BD59-A6C34878D82A}">
                    <a16:rowId xmlns:a16="http://schemas.microsoft.com/office/drawing/2014/main" val="10004"/>
                  </a:ext>
                </a:extLst>
              </a:tr>
              <a:tr h="370840">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2</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3939858" y="152400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algn="ctr"/>
                      <a:r>
                        <a:rPr lang="en-US" dirty="0"/>
                        <a:t>g</a:t>
                      </a:r>
                      <a:r>
                        <a:rPr lang="en-US" baseline="-25000" dirty="0"/>
                        <a:t>2</a:t>
                      </a:r>
                    </a:p>
                  </a:txBody>
                  <a:tcPr/>
                </a:tc>
                <a:extLst>
                  <a:ext uri="{0D108BD9-81ED-4DB2-BD59-A6C34878D82A}">
                    <a16:rowId xmlns:a16="http://schemas.microsoft.com/office/drawing/2014/main" val="10000"/>
                  </a:ext>
                </a:extLst>
              </a:tr>
              <a:tr h="370840">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2</a:t>
                      </a:r>
                    </a:p>
                  </a:txBody>
                  <a:tcPr/>
                </a:tc>
                <a:extLst>
                  <a:ext uri="{0D108BD9-81ED-4DB2-BD59-A6C34878D82A}">
                    <a16:rowId xmlns:a16="http://schemas.microsoft.com/office/drawing/2014/main" val="10004"/>
                  </a:ext>
                </a:extLst>
              </a:tr>
              <a:tr h="370840">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cxnSp>
        <p:nvCxnSpPr>
          <p:cNvPr id="9" name="Straight Connector 8"/>
          <p:cNvCxnSpPr/>
          <p:nvPr/>
        </p:nvCxnSpPr>
        <p:spPr>
          <a:xfrm>
            <a:off x="2209800" y="90932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581400" y="1366520"/>
            <a:ext cx="0" cy="1524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209800" y="1366520"/>
            <a:ext cx="1371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14800" y="1137920"/>
            <a:ext cx="0" cy="3810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209800" y="1137920"/>
            <a:ext cx="1905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209800" y="909320"/>
            <a:ext cx="2590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800600" y="909320"/>
            <a:ext cx="0" cy="609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814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352800"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1</a:t>
            </a:r>
            <a:endParaRPr lang="en-US" dirty="0"/>
          </a:p>
        </p:txBody>
      </p:sp>
      <p:cxnSp>
        <p:nvCxnSpPr>
          <p:cNvPr id="22" name="Straight Connector 21"/>
          <p:cNvCxnSpPr/>
          <p:nvPr/>
        </p:nvCxnSpPr>
        <p:spPr>
          <a:xfrm>
            <a:off x="4105206"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876606"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2</a:t>
            </a:r>
            <a:endParaRPr lang="en-US" dirty="0"/>
          </a:p>
        </p:txBody>
      </p:sp>
      <p:cxnSp>
        <p:nvCxnSpPr>
          <p:cNvPr id="24" name="Straight Connector 23"/>
          <p:cNvCxnSpPr/>
          <p:nvPr/>
        </p:nvCxnSpPr>
        <p:spPr>
          <a:xfrm>
            <a:off x="47244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495800"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3</a:t>
            </a:r>
            <a:endParaRPr lang="en-US" dirty="0"/>
          </a:p>
        </p:txBody>
      </p:sp>
      <p:cxnSp>
        <p:nvCxnSpPr>
          <p:cNvPr id="26" name="Straight Connector 25"/>
          <p:cNvCxnSpPr/>
          <p:nvPr/>
        </p:nvCxnSpPr>
        <p:spPr>
          <a:xfrm>
            <a:off x="54102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181600"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4</a:t>
            </a:r>
            <a:endParaRPr lang="en-US" dirty="0"/>
          </a:p>
        </p:txBody>
      </p:sp>
      <p:cxnSp>
        <p:nvCxnSpPr>
          <p:cNvPr id="28" name="Straight Connector 27"/>
          <p:cNvCxnSpPr/>
          <p:nvPr/>
        </p:nvCxnSpPr>
        <p:spPr>
          <a:xfrm>
            <a:off x="63246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096001" y="4719320"/>
            <a:ext cx="511679" cy="369332"/>
          </a:xfrm>
          <a:prstGeom prst="rect">
            <a:avLst/>
          </a:prstGeom>
        </p:spPr>
        <p:txBody>
          <a:bodyPr wrap="none">
            <a:spAutoFit/>
          </a:bodyPr>
          <a:lstStyle/>
          <a:p>
            <a:r>
              <a:rPr lang="en-US" dirty="0">
                <a:sym typeface="Symbol" charset="0"/>
              </a:rPr>
              <a:t>²</a:t>
            </a:r>
            <a:r>
              <a:rPr lang="en-US" baseline="-25000" dirty="0">
                <a:sym typeface="Symbol" charset="0"/>
              </a:rPr>
              <a:t>m</a:t>
            </a:r>
            <a:endParaRPr lang="en-US" dirty="0"/>
          </a:p>
        </p:txBody>
      </p:sp>
      <p:sp>
        <p:nvSpPr>
          <p:cNvPr id="34" name="Right Arrow 33"/>
          <p:cNvSpPr/>
          <p:nvPr/>
        </p:nvSpPr>
        <p:spPr>
          <a:xfrm>
            <a:off x="6878577" y="4876800"/>
            <a:ext cx="685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020606" y="4724400"/>
            <a:ext cx="2113399" cy="369332"/>
          </a:xfrm>
          <a:prstGeom prst="rect">
            <a:avLst/>
          </a:prstGeom>
        </p:spPr>
        <p:txBody>
          <a:bodyPr wrap="none">
            <a:spAutoFit/>
          </a:bodyPr>
          <a:lstStyle/>
          <a:p>
            <a:r>
              <a:rPr lang="en-US" dirty="0">
                <a:sym typeface="Symbol" charset="0"/>
              </a:rPr>
              <a:t>Median Observed ²</a:t>
            </a:r>
            <a:endParaRPr lang="en-US" dirty="0"/>
          </a:p>
        </p:txBody>
      </p:sp>
      <p:graphicFrame>
        <p:nvGraphicFramePr>
          <p:cNvPr id="36" name="Object 2"/>
          <p:cNvGraphicFramePr>
            <a:graphicFrameLocks noChangeAspect="1"/>
          </p:cNvGraphicFramePr>
          <p:nvPr/>
        </p:nvGraphicFramePr>
        <p:xfrm>
          <a:off x="7888898" y="5791201"/>
          <a:ext cx="2169502" cy="625009"/>
        </p:xfrm>
        <a:graphic>
          <a:graphicData uri="http://schemas.openxmlformats.org/presentationml/2006/ole">
            <mc:AlternateContent xmlns:mc="http://schemas.openxmlformats.org/markup-compatibility/2006">
              <mc:Choice xmlns:v="urn:schemas-microsoft-com:vml" Requires="v">
                <p:oleObj name="Equation" r:id="rId2" imgW="1498320" imgH="431640" progId="Equation.3">
                  <p:embed/>
                </p:oleObj>
              </mc:Choice>
              <mc:Fallback>
                <p:oleObj name="Equation" r:id="rId2" imgW="1498320" imgH="431640" progId="Equation.3">
                  <p:embed/>
                  <p:pic>
                    <p:nvPicPr>
                      <p:cNvPr id="3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898" y="5791201"/>
                        <a:ext cx="2169502" cy="6250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ectangle 36"/>
          <p:cNvSpPr/>
          <p:nvPr/>
        </p:nvSpPr>
        <p:spPr>
          <a:xfrm>
            <a:off x="7258606" y="5486400"/>
            <a:ext cx="3409395" cy="369332"/>
          </a:xfrm>
          <a:prstGeom prst="rect">
            <a:avLst/>
          </a:prstGeom>
        </p:spPr>
        <p:txBody>
          <a:bodyPr wrap="none">
            <a:spAutoFit/>
          </a:bodyPr>
          <a:lstStyle/>
          <a:p>
            <a:r>
              <a:rPr lang="en-US" dirty="0">
                <a:sym typeface="Symbol" charset="0"/>
              </a:rPr>
              <a:t>Calculate Genomic Inflation Factor</a:t>
            </a:r>
            <a:endParaRPr lang="en-US" dirty="0"/>
          </a:p>
        </p:txBody>
      </p:sp>
      <p:sp>
        <p:nvSpPr>
          <p:cNvPr id="38" name="Right Arrow 37"/>
          <p:cNvSpPr/>
          <p:nvPr/>
        </p:nvSpPr>
        <p:spPr>
          <a:xfrm rot="5400000">
            <a:off x="8734702" y="52578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838200"/>
          </a:xfrm>
        </p:spPr>
        <p:txBody>
          <a:bodyPr/>
          <a:lstStyle/>
          <a:p>
            <a:r>
              <a:rPr lang="en-US" dirty="0"/>
              <a:t>Genomic control example</a:t>
            </a:r>
          </a:p>
        </p:txBody>
      </p:sp>
      <p:graphicFrame>
        <p:nvGraphicFramePr>
          <p:cNvPr id="4" name="Table 3"/>
          <p:cNvGraphicFramePr>
            <a:graphicFrameLocks noGrp="1"/>
          </p:cNvGraphicFramePr>
          <p:nvPr/>
        </p:nvGraphicFramePr>
        <p:xfrm>
          <a:off x="1981200" y="1524000"/>
          <a:ext cx="457200" cy="29667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tblGrid>
              <a:tr h="370840">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1</a:t>
                      </a:r>
                    </a:p>
                  </a:txBody>
                  <a:tcPr/>
                </a:tc>
                <a:extLst>
                  <a:ext uri="{0D108BD9-81ED-4DB2-BD59-A6C34878D82A}">
                    <a16:rowId xmlns:a16="http://schemas.microsoft.com/office/drawing/2014/main" val="10004"/>
                  </a:ext>
                </a:extLst>
              </a:tr>
              <a:tr h="370840">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nvGraphicFramePr>
        <p:xfrm>
          <a:off x="3352801" y="152400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algn="ctr"/>
                      <a:r>
                        <a:rPr lang="en-US" dirty="0"/>
                        <a:t>g</a:t>
                      </a:r>
                      <a:r>
                        <a:rPr lang="en-US" baseline="-25000" dirty="0"/>
                        <a:t>1</a:t>
                      </a:r>
                    </a:p>
                  </a:txBody>
                  <a:tcPr/>
                </a:tc>
                <a:extLst>
                  <a:ext uri="{0D108BD9-81ED-4DB2-BD59-A6C34878D82A}">
                    <a16:rowId xmlns:a16="http://schemas.microsoft.com/office/drawing/2014/main" val="10000"/>
                  </a:ext>
                </a:extLst>
              </a:tr>
              <a:tr h="370840">
                <a:tc>
                  <a:txBody>
                    <a:bodyPr/>
                    <a:lstStyle/>
                    <a:p>
                      <a:pPr algn="ctr"/>
                      <a:r>
                        <a:rPr lang="en-US" dirty="0"/>
                        <a:t>2</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0</a:t>
                      </a:r>
                    </a:p>
                  </a:txBody>
                  <a:tcPr/>
                </a:tc>
                <a:extLst>
                  <a:ext uri="{0D108BD9-81ED-4DB2-BD59-A6C34878D82A}">
                    <a16:rowId xmlns:a16="http://schemas.microsoft.com/office/drawing/2014/main" val="10003"/>
                  </a:ext>
                </a:extLst>
              </a:tr>
              <a:tr h="370840">
                <a:tc>
                  <a:txBody>
                    <a:bodyPr/>
                    <a:lstStyle/>
                    <a:p>
                      <a:pPr algn="ctr"/>
                      <a:r>
                        <a:rPr lang="en-US" dirty="0"/>
                        <a:t>1</a:t>
                      </a:r>
                    </a:p>
                  </a:txBody>
                  <a:tcPr/>
                </a:tc>
                <a:extLst>
                  <a:ext uri="{0D108BD9-81ED-4DB2-BD59-A6C34878D82A}">
                    <a16:rowId xmlns:a16="http://schemas.microsoft.com/office/drawing/2014/main" val="10004"/>
                  </a:ext>
                </a:extLst>
              </a:tr>
              <a:tr h="370840">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1</a:t>
                      </a:r>
                    </a:p>
                  </a:txBody>
                  <a:tcPr/>
                </a:tc>
                <a:extLst>
                  <a:ext uri="{0D108BD9-81ED-4DB2-BD59-A6C34878D82A}">
                    <a16:rowId xmlns:a16="http://schemas.microsoft.com/office/drawing/2014/main" val="10007"/>
                  </a:ext>
                </a:extLst>
              </a:tr>
            </a:tbl>
          </a:graphicData>
        </a:graphic>
      </p:graphicFrame>
      <p:graphicFrame>
        <p:nvGraphicFramePr>
          <p:cNvPr id="6" name="Table 5"/>
          <p:cNvGraphicFramePr>
            <a:graphicFrameLocks noGrp="1"/>
          </p:cNvGraphicFramePr>
          <p:nvPr/>
        </p:nvGraphicFramePr>
        <p:xfrm>
          <a:off x="5257801" y="1524000"/>
          <a:ext cx="1259841"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gridCol w="397193">
                  <a:extLst>
                    <a:ext uri="{9D8B030D-6E8A-4147-A177-3AD203B41FA5}">
                      <a16:colId xmlns:a16="http://schemas.microsoft.com/office/drawing/2014/main" val="20001"/>
                    </a:ext>
                  </a:extLst>
                </a:gridCol>
                <a:gridCol w="459105">
                  <a:extLst>
                    <a:ext uri="{9D8B030D-6E8A-4147-A177-3AD203B41FA5}">
                      <a16:colId xmlns:a16="http://schemas.microsoft.com/office/drawing/2014/main" val="20002"/>
                    </a:ext>
                  </a:extLst>
                </a:gridCol>
              </a:tblGrid>
              <a:tr h="370840">
                <a:tc>
                  <a:txBody>
                    <a:bodyPr/>
                    <a:lstStyle/>
                    <a:p>
                      <a:pPr algn="ctr"/>
                      <a:r>
                        <a:rPr lang="en-US" dirty="0"/>
                        <a:t>g</a:t>
                      </a:r>
                      <a:r>
                        <a:rPr lang="en-US" baseline="-25000" dirty="0"/>
                        <a:t>4</a:t>
                      </a:r>
                    </a:p>
                  </a:txBody>
                  <a:tcPr/>
                </a:tc>
                <a:tc>
                  <a:txBody>
                    <a:bodyPr/>
                    <a:lstStyle/>
                    <a:p>
                      <a:pPr algn="ctr"/>
                      <a:r>
                        <a:rPr lang="en-US" dirty="0"/>
                        <a:t>…</a:t>
                      </a:r>
                    </a:p>
                  </a:txBody>
                  <a:tcPr/>
                </a:tc>
                <a:tc>
                  <a:txBody>
                    <a:bodyPr/>
                    <a:lstStyle/>
                    <a:p>
                      <a:pPr algn="ctr"/>
                      <a:r>
                        <a:rPr lang="en-US" dirty="0"/>
                        <a:t>g</a:t>
                      </a:r>
                      <a:r>
                        <a:rPr lang="en-US" baseline="-25000" dirty="0"/>
                        <a:t>m</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endParaRPr lang="en-US" dirty="0"/>
                    </a:p>
                  </a:txBody>
                  <a:tcPr/>
                </a:tc>
                <a:tc>
                  <a:txBody>
                    <a:bodyPr/>
                    <a:lstStyle/>
                    <a:p>
                      <a:pPr algn="ctr"/>
                      <a:r>
                        <a:rPr lang="en-US" dirty="0"/>
                        <a:t>2</a:t>
                      </a:r>
                    </a:p>
                  </a:txBody>
                  <a:tcPr/>
                </a:tc>
                <a:extLst>
                  <a:ext uri="{0D108BD9-81ED-4DB2-BD59-A6C34878D82A}">
                    <a16:rowId xmlns:a16="http://schemas.microsoft.com/office/drawing/2014/main" val="10001"/>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2</a:t>
                      </a:r>
                    </a:p>
                  </a:txBody>
                  <a:tcPr/>
                </a:tc>
                <a:extLst>
                  <a:ext uri="{0D108BD9-81ED-4DB2-BD59-A6C34878D82A}">
                    <a16:rowId xmlns:a16="http://schemas.microsoft.com/office/drawing/2014/main" val="10003"/>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2</a:t>
                      </a:r>
                    </a:p>
                  </a:txBody>
                  <a:tcPr/>
                </a:tc>
                <a:extLst>
                  <a:ext uri="{0D108BD9-81ED-4DB2-BD59-A6C34878D82A}">
                    <a16:rowId xmlns:a16="http://schemas.microsoft.com/office/drawing/2014/main" val="10004"/>
                  </a:ext>
                </a:extLst>
              </a:tr>
              <a:tr h="370840">
                <a:tc>
                  <a:txBody>
                    <a:bodyPr/>
                    <a:lstStyle/>
                    <a:p>
                      <a:pPr algn="ctr"/>
                      <a:r>
                        <a:rPr lang="en-US" dirty="0"/>
                        <a:t>0</a:t>
                      </a:r>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tc>
                  <a:txBody>
                    <a:bodyPr/>
                    <a:lstStyle/>
                    <a:p>
                      <a:pPr algn="ctr"/>
                      <a:endParaRPr lang="en-US"/>
                    </a:p>
                  </a:txBody>
                  <a:tcPr/>
                </a:tc>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tc>
                  <a:txBody>
                    <a:bodyPr/>
                    <a:lstStyle/>
                    <a:p>
                      <a:pPr algn="ctr"/>
                      <a:endParaRPr lang="en-US" dirty="0"/>
                    </a:p>
                  </a:txBody>
                  <a:tcPr/>
                </a:tc>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nvGraphicFramePr>
        <p:xfrm>
          <a:off x="4572001" y="152400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g</a:t>
                      </a:r>
                      <a:r>
                        <a:rPr lang="en-US" baseline="-25000" dirty="0"/>
                        <a:t>3</a:t>
                      </a:r>
                    </a:p>
                  </a:txBody>
                  <a:tcPr/>
                </a:tc>
                <a:extLst>
                  <a:ext uri="{0D108BD9-81ED-4DB2-BD59-A6C34878D82A}">
                    <a16:rowId xmlns:a16="http://schemas.microsoft.com/office/drawing/2014/main" val="10000"/>
                  </a:ext>
                </a:extLst>
              </a:tr>
              <a:tr h="370840">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0</a:t>
                      </a:r>
                    </a:p>
                  </a:txBody>
                  <a:tcPr/>
                </a:tc>
                <a:extLst>
                  <a:ext uri="{0D108BD9-81ED-4DB2-BD59-A6C34878D82A}">
                    <a16:rowId xmlns:a16="http://schemas.microsoft.com/office/drawing/2014/main" val="10004"/>
                  </a:ext>
                </a:extLst>
              </a:tr>
              <a:tr h="370840">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2</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3939858" y="1524000"/>
          <a:ext cx="403543" cy="2966720"/>
        </p:xfrm>
        <a:graphic>
          <a:graphicData uri="http://schemas.openxmlformats.org/drawingml/2006/table">
            <a:tbl>
              <a:tblPr firstRow="1" bandRow="1">
                <a:tableStyleId>{7DF18680-E054-41AD-8BC1-D1AEF772440D}</a:tableStyleId>
              </a:tblPr>
              <a:tblGrid>
                <a:gridCol w="403543">
                  <a:extLst>
                    <a:ext uri="{9D8B030D-6E8A-4147-A177-3AD203B41FA5}">
                      <a16:colId xmlns:a16="http://schemas.microsoft.com/office/drawing/2014/main" val="20000"/>
                    </a:ext>
                  </a:extLst>
                </a:gridCol>
              </a:tblGrid>
              <a:tr h="370840">
                <a:tc>
                  <a:txBody>
                    <a:bodyPr/>
                    <a:lstStyle/>
                    <a:p>
                      <a:pPr algn="ctr"/>
                      <a:r>
                        <a:rPr lang="en-US" dirty="0"/>
                        <a:t>g</a:t>
                      </a:r>
                      <a:r>
                        <a:rPr lang="en-US" baseline="-25000" dirty="0"/>
                        <a:t>2</a:t>
                      </a:r>
                    </a:p>
                  </a:txBody>
                  <a:tcPr/>
                </a:tc>
                <a:extLst>
                  <a:ext uri="{0D108BD9-81ED-4DB2-BD59-A6C34878D82A}">
                    <a16:rowId xmlns:a16="http://schemas.microsoft.com/office/drawing/2014/main" val="10000"/>
                  </a:ext>
                </a:extLst>
              </a:tr>
              <a:tr h="370840">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1</a:t>
                      </a:r>
                    </a:p>
                  </a:txBody>
                  <a:tcPr/>
                </a:tc>
                <a:extLst>
                  <a:ext uri="{0D108BD9-81ED-4DB2-BD59-A6C34878D82A}">
                    <a16:rowId xmlns:a16="http://schemas.microsoft.com/office/drawing/2014/main" val="10003"/>
                  </a:ext>
                </a:extLst>
              </a:tr>
              <a:tr h="370840">
                <a:tc>
                  <a:txBody>
                    <a:bodyPr/>
                    <a:lstStyle/>
                    <a:p>
                      <a:pPr algn="ctr"/>
                      <a:r>
                        <a:rPr lang="en-US" dirty="0"/>
                        <a:t>2</a:t>
                      </a:r>
                    </a:p>
                  </a:txBody>
                  <a:tcPr/>
                </a:tc>
                <a:extLst>
                  <a:ext uri="{0D108BD9-81ED-4DB2-BD59-A6C34878D82A}">
                    <a16:rowId xmlns:a16="http://schemas.microsoft.com/office/drawing/2014/main" val="10004"/>
                  </a:ext>
                </a:extLst>
              </a:tr>
              <a:tr h="370840">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0</a:t>
                      </a:r>
                    </a:p>
                  </a:txBody>
                  <a:tcPr/>
                </a:tc>
                <a:extLst>
                  <a:ext uri="{0D108BD9-81ED-4DB2-BD59-A6C34878D82A}">
                    <a16:rowId xmlns:a16="http://schemas.microsoft.com/office/drawing/2014/main" val="10007"/>
                  </a:ext>
                </a:extLst>
              </a:tr>
            </a:tbl>
          </a:graphicData>
        </a:graphic>
      </p:graphicFrame>
      <p:cxnSp>
        <p:nvCxnSpPr>
          <p:cNvPr id="9" name="Straight Connector 8"/>
          <p:cNvCxnSpPr/>
          <p:nvPr/>
        </p:nvCxnSpPr>
        <p:spPr>
          <a:xfrm>
            <a:off x="2209800" y="90932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581400" y="1366520"/>
            <a:ext cx="0" cy="1524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209800" y="1366520"/>
            <a:ext cx="1371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14800" y="1137920"/>
            <a:ext cx="0" cy="3810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209800" y="1137920"/>
            <a:ext cx="1905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209800" y="909320"/>
            <a:ext cx="2590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800600" y="909320"/>
            <a:ext cx="0" cy="609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814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352800"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1</a:t>
            </a:r>
            <a:endParaRPr lang="en-US" dirty="0"/>
          </a:p>
        </p:txBody>
      </p:sp>
      <p:cxnSp>
        <p:nvCxnSpPr>
          <p:cNvPr id="22" name="Straight Connector 21"/>
          <p:cNvCxnSpPr/>
          <p:nvPr/>
        </p:nvCxnSpPr>
        <p:spPr>
          <a:xfrm>
            <a:off x="4105206"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876606"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2</a:t>
            </a:r>
            <a:endParaRPr lang="en-US" dirty="0"/>
          </a:p>
        </p:txBody>
      </p:sp>
      <p:cxnSp>
        <p:nvCxnSpPr>
          <p:cNvPr id="24" name="Straight Connector 23"/>
          <p:cNvCxnSpPr/>
          <p:nvPr/>
        </p:nvCxnSpPr>
        <p:spPr>
          <a:xfrm>
            <a:off x="47244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495800"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3</a:t>
            </a:r>
            <a:endParaRPr lang="en-US" dirty="0"/>
          </a:p>
        </p:txBody>
      </p:sp>
      <p:cxnSp>
        <p:nvCxnSpPr>
          <p:cNvPr id="26" name="Straight Connector 25"/>
          <p:cNvCxnSpPr/>
          <p:nvPr/>
        </p:nvCxnSpPr>
        <p:spPr>
          <a:xfrm>
            <a:off x="54102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181600" y="4719320"/>
            <a:ext cx="466794" cy="369332"/>
          </a:xfrm>
          <a:prstGeom prst="rect">
            <a:avLst/>
          </a:prstGeom>
        </p:spPr>
        <p:txBody>
          <a:bodyPr wrap="none">
            <a:spAutoFit/>
          </a:bodyPr>
          <a:lstStyle/>
          <a:p>
            <a:r>
              <a:rPr lang="en-US" dirty="0">
                <a:sym typeface="Symbol" charset="0"/>
              </a:rPr>
              <a:t>²</a:t>
            </a:r>
            <a:r>
              <a:rPr lang="en-US" baseline="-25000" dirty="0">
                <a:sym typeface="Symbol" charset="0"/>
              </a:rPr>
              <a:t>4</a:t>
            </a:r>
            <a:endParaRPr lang="en-US" dirty="0"/>
          </a:p>
        </p:txBody>
      </p:sp>
      <p:cxnSp>
        <p:nvCxnSpPr>
          <p:cNvPr id="28" name="Straight Connector 27"/>
          <p:cNvCxnSpPr/>
          <p:nvPr/>
        </p:nvCxnSpPr>
        <p:spPr>
          <a:xfrm>
            <a:off x="6324600" y="4566920"/>
            <a:ext cx="0" cy="2286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096001" y="4719320"/>
            <a:ext cx="511679" cy="369332"/>
          </a:xfrm>
          <a:prstGeom prst="rect">
            <a:avLst/>
          </a:prstGeom>
        </p:spPr>
        <p:txBody>
          <a:bodyPr wrap="none">
            <a:spAutoFit/>
          </a:bodyPr>
          <a:lstStyle/>
          <a:p>
            <a:r>
              <a:rPr lang="en-US" dirty="0">
                <a:sym typeface="Symbol" charset="0"/>
              </a:rPr>
              <a:t>²</a:t>
            </a:r>
            <a:r>
              <a:rPr lang="en-US" baseline="-25000" dirty="0">
                <a:sym typeface="Symbol" charset="0"/>
              </a:rPr>
              <a:t>m</a:t>
            </a:r>
            <a:endParaRPr lang="en-US" dirty="0"/>
          </a:p>
        </p:txBody>
      </p:sp>
      <p:sp>
        <p:nvSpPr>
          <p:cNvPr id="30" name="Right Arrow 29"/>
          <p:cNvSpPr/>
          <p:nvPr/>
        </p:nvSpPr>
        <p:spPr>
          <a:xfrm>
            <a:off x="6878577" y="4876800"/>
            <a:ext cx="685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020606" y="4724400"/>
            <a:ext cx="2113399" cy="369332"/>
          </a:xfrm>
          <a:prstGeom prst="rect">
            <a:avLst/>
          </a:prstGeom>
        </p:spPr>
        <p:txBody>
          <a:bodyPr wrap="none">
            <a:spAutoFit/>
          </a:bodyPr>
          <a:lstStyle/>
          <a:p>
            <a:r>
              <a:rPr lang="en-US" dirty="0">
                <a:sym typeface="Symbol" charset="0"/>
              </a:rPr>
              <a:t>Median Observed ²</a:t>
            </a:r>
            <a:endParaRPr lang="en-US" dirty="0"/>
          </a:p>
        </p:txBody>
      </p:sp>
      <p:graphicFrame>
        <p:nvGraphicFramePr>
          <p:cNvPr id="4098" name="Object 2"/>
          <p:cNvGraphicFramePr>
            <a:graphicFrameLocks noChangeAspect="1"/>
          </p:cNvGraphicFramePr>
          <p:nvPr/>
        </p:nvGraphicFramePr>
        <p:xfrm>
          <a:off x="7888898" y="5791201"/>
          <a:ext cx="2169502" cy="625009"/>
        </p:xfrm>
        <a:graphic>
          <a:graphicData uri="http://schemas.openxmlformats.org/presentationml/2006/ole">
            <mc:AlternateContent xmlns:mc="http://schemas.openxmlformats.org/markup-compatibility/2006">
              <mc:Choice xmlns:v="urn:schemas-microsoft-com:vml" Requires="v">
                <p:oleObj name="Equation" r:id="rId2" imgW="1498320" imgH="431640" progId="Equation.3">
                  <p:embed/>
                </p:oleObj>
              </mc:Choice>
              <mc:Fallback>
                <p:oleObj name="Equation" r:id="rId2" imgW="1498320" imgH="431640" progId="Equation.3">
                  <p:embed/>
                  <p:pic>
                    <p:nvPicPr>
                      <p:cNvPr id="409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898" y="5791201"/>
                        <a:ext cx="2169502" cy="6250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Rectangle 31"/>
          <p:cNvSpPr/>
          <p:nvPr/>
        </p:nvSpPr>
        <p:spPr>
          <a:xfrm>
            <a:off x="7258606" y="5486400"/>
            <a:ext cx="3409395" cy="369332"/>
          </a:xfrm>
          <a:prstGeom prst="rect">
            <a:avLst/>
          </a:prstGeom>
        </p:spPr>
        <p:txBody>
          <a:bodyPr wrap="none">
            <a:spAutoFit/>
          </a:bodyPr>
          <a:lstStyle/>
          <a:p>
            <a:r>
              <a:rPr lang="en-US" dirty="0">
                <a:sym typeface="Symbol" charset="0"/>
              </a:rPr>
              <a:t>Calculate Genomic Inflation Factor</a:t>
            </a:r>
            <a:endParaRPr lang="en-US" dirty="0"/>
          </a:p>
        </p:txBody>
      </p:sp>
      <p:sp>
        <p:nvSpPr>
          <p:cNvPr id="33" name="Right Arrow 32"/>
          <p:cNvSpPr/>
          <p:nvPr/>
        </p:nvSpPr>
        <p:spPr>
          <a:xfrm rot="5400000">
            <a:off x="8734702" y="52578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rot="10800000">
            <a:off x="6878577" y="5943600"/>
            <a:ext cx="685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3581400" y="5181600"/>
            <a:ext cx="0" cy="7620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807210" y="5867400"/>
            <a:ext cx="1536190" cy="369332"/>
          </a:xfrm>
          <a:prstGeom prst="rect">
            <a:avLst/>
          </a:prstGeom>
          <a:ln>
            <a:solidFill>
              <a:schemeClr val="accent2"/>
            </a:solidFill>
          </a:ln>
        </p:spPr>
        <p:txBody>
          <a:bodyPr wrap="none">
            <a:spAutoFit/>
          </a:bodyPr>
          <a:lstStyle/>
          <a:p>
            <a:r>
              <a:rPr lang="en-US" dirty="0">
                <a:sym typeface="Symbol" charset="0"/>
              </a:rPr>
              <a:t>²</a:t>
            </a:r>
            <a:r>
              <a:rPr lang="en-US" baseline="-25000" dirty="0">
                <a:sym typeface="Symbol" charset="0"/>
              </a:rPr>
              <a:t>1,fair</a:t>
            </a:r>
            <a:r>
              <a:rPr lang="en-US" dirty="0">
                <a:sym typeface="Symbol" charset="0"/>
              </a:rPr>
              <a:t> = ²</a:t>
            </a:r>
            <a:r>
              <a:rPr lang="en-US" baseline="-25000" dirty="0">
                <a:sym typeface="Symbol" charset="0"/>
              </a:rPr>
              <a:t>1</a:t>
            </a:r>
            <a:r>
              <a:rPr lang="en-US" dirty="0">
                <a:sym typeface="Symbol" charset="0"/>
              </a:rPr>
              <a:t> / </a:t>
            </a:r>
            <a:endParaRPr lang="en-US" dirty="0"/>
          </a:p>
        </p:txBody>
      </p:sp>
      <p:cxnSp>
        <p:nvCxnSpPr>
          <p:cNvPr id="38" name="Straight Connector 37"/>
          <p:cNvCxnSpPr/>
          <p:nvPr/>
        </p:nvCxnSpPr>
        <p:spPr>
          <a:xfrm>
            <a:off x="4724400" y="5181600"/>
            <a:ext cx="0" cy="7620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410200" y="5181600"/>
            <a:ext cx="0" cy="7620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324600" y="5181600"/>
            <a:ext cx="0" cy="76200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994956" y="5867400"/>
            <a:ext cx="755528" cy="369332"/>
          </a:xfrm>
          <a:prstGeom prst="rect">
            <a:avLst/>
          </a:prstGeom>
        </p:spPr>
        <p:txBody>
          <a:bodyPr wrap="none">
            <a:spAutoFit/>
          </a:bodyPr>
          <a:lstStyle/>
          <a:p>
            <a:r>
              <a:rPr lang="en-US" dirty="0">
                <a:sym typeface="Symbol" charset="0"/>
              </a:rPr>
              <a:t>²</a:t>
            </a:r>
            <a:r>
              <a:rPr lang="en-US" baseline="-25000" dirty="0">
                <a:sym typeface="Symbol" charset="0"/>
              </a:rPr>
              <a:t>m,fair</a:t>
            </a:r>
            <a:endParaRPr lang="en-US" dirty="0"/>
          </a:p>
        </p:txBody>
      </p:sp>
      <p:sp>
        <p:nvSpPr>
          <p:cNvPr id="44" name="TextBox 43"/>
          <p:cNvSpPr txBox="1"/>
          <p:nvPr/>
        </p:nvSpPr>
        <p:spPr>
          <a:xfrm>
            <a:off x="3836394" y="6488668"/>
            <a:ext cx="2412007" cy="369332"/>
          </a:xfrm>
          <a:prstGeom prst="rect">
            <a:avLst/>
          </a:prstGeom>
          <a:noFill/>
        </p:spPr>
        <p:txBody>
          <a:bodyPr wrap="none" rtlCol="0">
            <a:spAutoFit/>
          </a:bodyPr>
          <a:lstStyle/>
          <a:p>
            <a:r>
              <a:rPr lang="en-US" dirty="0"/>
              <a:t>Corrected Test Statistics</a:t>
            </a:r>
          </a:p>
        </p:txBody>
      </p:sp>
      <p:sp>
        <p:nvSpPr>
          <p:cNvPr id="45" name="Left Brace 44"/>
          <p:cNvSpPr/>
          <p:nvPr/>
        </p:nvSpPr>
        <p:spPr>
          <a:xfrm rot="16200000">
            <a:off x="4876800" y="4876799"/>
            <a:ext cx="304800" cy="3048000"/>
          </a:xfrm>
          <a:prstGeom prst="leftBrace">
            <a:avLst>
              <a:gd name="adj1" fmla="val 54935"/>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p:cNvSpPr txBox="1"/>
          <p:nvPr/>
        </p:nvSpPr>
        <p:spPr>
          <a:xfrm>
            <a:off x="6789324" y="6096000"/>
            <a:ext cx="830677" cy="369332"/>
          </a:xfrm>
          <a:prstGeom prst="rect">
            <a:avLst/>
          </a:prstGeom>
          <a:noFill/>
        </p:spPr>
        <p:txBody>
          <a:bodyPr wrap="none" rtlCol="0">
            <a:spAutoFit/>
          </a:bodyPr>
          <a:lstStyle/>
          <a:p>
            <a:r>
              <a:rPr lang="en-US" dirty="0"/>
              <a:t>If </a:t>
            </a:r>
            <a:r>
              <a:rPr lang="en-US" dirty="0">
                <a:sym typeface="Symbol" charset="0"/>
              </a:rPr>
              <a:t> ≥ 1</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Genomic inflation factor</a:t>
            </a:r>
          </a:p>
        </p:txBody>
      </p:sp>
      <p:sp>
        <p:nvSpPr>
          <p:cNvPr id="28675" name="Rectangle 3"/>
          <p:cNvSpPr>
            <a:spLocks noGrp="1" noChangeArrowheads="1"/>
          </p:cNvSpPr>
          <p:nvPr>
            <p:ph idx="1"/>
          </p:nvPr>
        </p:nvSpPr>
        <p:spPr>
          <a:xfrm>
            <a:off x="1200839" y="1531345"/>
            <a:ext cx="9009961" cy="5021855"/>
          </a:xfrm>
        </p:spPr>
        <p:txBody>
          <a:bodyPr>
            <a:normAutofit/>
          </a:bodyPr>
          <a:lstStyle/>
          <a:p>
            <a:r>
              <a:rPr lang="en-US" dirty="0">
                <a:sym typeface="Symbol" charset="0"/>
              </a:rPr>
              <a:t>Compute ² statistic for each marker</a:t>
            </a:r>
          </a:p>
          <a:p>
            <a:r>
              <a:rPr lang="en-US" dirty="0">
                <a:sym typeface="Symbol" charset="0"/>
              </a:rPr>
              <a:t>Genomic inflation factor ()</a:t>
            </a:r>
          </a:p>
          <a:p>
            <a:pPr lvl="1"/>
            <a:endParaRPr lang="en-US" dirty="0"/>
          </a:p>
          <a:p>
            <a:pPr lvl="1"/>
            <a:endParaRPr lang="en-US" dirty="0"/>
          </a:p>
          <a:p>
            <a:pPr lvl="1"/>
            <a:r>
              <a:rPr lang="en-US" dirty="0"/>
              <a:t>Median expected </a:t>
            </a:r>
            <a:r>
              <a:rPr lang="en-US" dirty="0">
                <a:sym typeface="Symbol" charset="0"/>
              </a:rPr>
              <a:t>²</a:t>
            </a:r>
            <a:r>
              <a:rPr lang="en-US" dirty="0"/>
              <a:t> = 0.456</a:t>
            </a:r>
          </a:p>
          <a:p>
            <a:pPr lvl="2"/>
            <a:r>
              <a:rPr lang="en-US" dirty="0"/>
              <a:t>Why use median vs. mean?</a:t>
            </a:r>
          </a:p>
          <a:p>
            <a:r>
              <a:rPr lang="en-US" dirty="0"/>
              <a:t>Adjust statistic at candidate markers</a:t>
            </a:r>
          </a:p>
          <a:p>
            <a:pPr lvl="1"/>
            <a:r>
              <a:rPr lang="en-US" dirty="0"/>
              <a:t>Replace </a:t>
            </a:r>
            <a:r>
              <a:rPr lang="en-US" dirty="0">
                <a:sym typeface="Symbol" charset="0"/>
              </a:rPr>
              <a:t>²</a:t>
            </a:r>
            <a:r>
              <a:rPr lang="en-US" baseline="-25000" dirty="0">
                <a:sym typeface="Symbol" charset="0"/>
              </a:rPr>
              <a:t>biased</a:t>
            </a:r>
            <a:r>
              <a:rPr lang="en-US" dirty="0">
                <a:sym typeface="Symbol" charset="0"/>
              </a:rPr>
              <a:t> with ²</a:t>
            </a:r>
            <a:r>
              <a:rPr lang="en-US" baseline="-25000" dirty="0">
                <a:sym typeface="Symbol" charset="0"/>
              </a:rPr>
              <a:t>fair</a:t>
            </a:r>
            <a:r>
              <a:rPr lang="en-US" dirty="0">
                <a:sym typeface="Symbol" charset="0"/>
              </a:rPr>
              <a:t> = ²</a:t>
            </a:r>
            <a:r>
              <a:rPr lang="en-US" baseline="-25000" dirty="0">
                <a:sym typeface="Symbol" charset="0"/>
              </a:rPr>
              <a:t>biased</a:t>
            </a:r>
            <a:r>
              <a:rPr lang="en-US" dirty="0">
                <a:sym typeface="Symbol" charset="0"/>
              </a:rPr>
              <a:t>/</a:t>
            </a:r>
          </a:p>
          <a:p>
            <a:pPr lvl="1"/>
            <a:r>
              <a:rPr lang="en-US" dirty="0"/>
              <a:t>Should be </a:t>
            </a:r>
            <a:r>
              <a:rPr lang="en-US" dirty="0">
                <a:sym typeface="Symbol" charset="0"/>
              </a:rPr>
              <a:t></a:t>
            </a:r>
            <a:r>
              <a:rPr lang="en-US" dirty="0"/>
              <a:t> ≥ 1</a:t>
            </a:r>
          </a:p>
        </p:txBody>
      </p:sp>
      <p:graphicFrame>
        <p:nvGraphicFramePr>
          <p:cNvPr id="7" name="Object 6"/>
          <p:cNvGraphicFramePr>
            <a:graphicFrameLocks noChangeAspect="1"/>
          </p:cNvGraphicFramePr>
          <p:nvPr>
            <p:extLst>
              <p:ext uri="{D42A27DB-BD31-4B8C-83A1-F6EECF244321}">
                <p14:modId xmlns:p14="http://schemas.microsoft.com/office/powerpoint/2010/main" val="105662727"/>
              </p:ext>
            </p:extLst>
          </p:nvPr>
        </p:nvGraphicFramePr>
        <p:xfrm>
          <a:off x="1738127" y="2386855"/>
          <a:ext cx="3437965" cy="990600"/>
        </p:xfrm>
        <a:graphic>
          <a:graphicData uri="http://schemas.openxmlformats.org/presentationml/2006/ole">
            <mc:AlternateContent xmlns:mc="http://schemas.openxmlformats.org/markup-compatibility/2006">
              <mc:Choice xmlns:v="urn:schemas-microsoft-com:vml" Requires="v">
                <p:oleObj name="Equation" r:id="rId2" imgW="1498320" imgH="431640" progId="Equation.3">
                  <p:embed/>
                </p:oleObj>
              </mc:Choice>
              <mc:Fallback>
                <p:oleObj name="Equation" r:id="rId2" imgW="1498320" imgH="431640" progId="Equation.3">
                  <p:embed/>
                  <p:pic>
                    <p:nvPicPr>
                      <p:cNvPr id="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127" y="2386855"/>
                        <a:ext cx="3437965"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7097472" y="6488668"/>
            <a:ext cx="3570529" cy="369332"/>
          </a:xfrm>
          <a:prstGeom prst="rect">
            <a:avLst/>
          </a:prstGeom>
          <a:noFill/>
        </p:spPr>
        <p:txBody>
          <a:bodyPr wrap="none" rtlCol="0">
            <a:spAutoFit/>
          </a:bodyPr>
          <a:lstStyle/>
          <a:p>
            <a:r>
              <a:rPr lang="en-US" dirty="0"/>
              <a:t>(Devlin &amp; Roeder, </a:t>
            </a:r>
            <a:r>
              <a:rPr lang="en-US" i="1" dirty="0"/>
              <a:t>Biometrics</a:t>
            </a:r>
            <a:r>
              <a:rPr lang="en-US" dirty="0"/>
              <a:t>, 1999)</a:t>
            </a:r>
          </a:p>
        </p:txBody>
      </p:sp>
      <p:pic>
        <p:nvPicPr>
          <p:cNvPr id="10242" name="Picture 2" descr="Chi-Square Distribution - an overview | ScienceDirect Topics">
            <a:extLst>
              <a:ext uri="{FF2B5EF4-FFF2-40B4-BE49-F238E27FC236}">
                <a16:creationId xmlns:a16="http://schemas.microsoft.com/office/drawing/2014/main" id="{32D0B47E-1632-B6B1-CD0B-F6F1AD58E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762" y="1796305"/>
            <a:ext cx="4427663" cy="2523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873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QQ plots: a useful diagnostic</a:t>
            </a:r>
          </a:p>
        </p:txBody>
      </p:sp>
      <p:sp>
        <p:nvSpPr>
          <p:cNvPr id="4" name="Content Placeholder 3"/>
          <p:cNvSpPr>
            <a:spLocks noGrp="1"/>
          </p:cNvSpPr>
          <p:nvPr>
            <p:ph sz="half" idx="1"/>
          </p:nvPr>
        </p:nvSpPr>
        <p:spPr>
          <a:xfrm>
            <a:off x="1828800" y="1600200"/>
            <a:ext cx="4419600" cy="5029200"/>
          </a:xfrm>
        </p:spPr>
        <p:txBody>
          <a:bodyPr>
            <a:normAutofit lnSpcReduction="10000"/>
          </a:bodyPr>
          <a:lstStyle/>
          <a:p>
            <a:r>
              <a:rPr lang="en-US" sz="2400" b="1" dirty="0"/>
              <a:t>Data:</a:t>
            </a:r>
            <a:r>
              <a:rPr lang="en-US" sz="2400" dirty="0"/>
              <a:t> WTCCC Study</a:t>
            </a:r>
          </a:p>
          <a:p>
            <a:r>
              <a:rPr lang="en-US" sz="2400" b="1" dirty="0"/>
              <a:t>Phenotype: </a:t>
            </a:r>
            <a:r>
              <a:rPr lang="en-US" sz="2400" dirty="0"/>
              <a:t>T2D status</a:t>
            </a:r>
          </a:p>
          <a:p>
            <a:r>
              <a:rPr lang="en-US" sz="2400" b="1" dirty="0"/>
              <a:t>Genotypes: </a:t>
            </a:r>
            <a:r>
              <a:rPr lang="en-US" sz="2400" dirty="0"/>
              <a:t>imputed using GoT2D reference</a:t>
            </a:r>
          </a:p>
          <a:p>
            <a:r>
              <a:rPr lang="en-US" sz="2400" b="1" dirty="0"/>
              <a:t>Analysis: </a:t>
            </a:r>
            <a:r>
              <a:rPr lang="en-US" sz="2400" dirty="0"/>
              <a:t>logistic regression</a:t>
            </a:r>
          </a:p>
          <a:p>
            <a:endParaRPr lang="en-US" sz="2400" dirty="0"/>
          </a:p>
          <a:p>
            <a:r>
              <a:rPr lang="en-US" sz="2400" dirty="0"/>
              <a:t>Classify SNPs as within or outside Known (+/-1Mb) T2D loci</a:t>
            </a:r>
          </a:p>
          <a:p>
            <a:r>
              <a:rPr lang="en-US" sz="2400" dirty="0"/>
              <a:t>For all SNPs, </a:t>
            </a:r>
            <a:r>
              <a:rPr lang="en-US" sz="2400" dirty="0">
                <a:sym typeface="Symbol" charset="0"/>
              </a:rPr>
              <a:t> = 1.095</a:t>
            </a:r>
          </a:p>
          <a:p>
            <a:pPr lvl="1"/>
            <a:r>
              <a:rPr lang="en-US" sz="2000" dirty="0">
                <a:sym typeface="Symbol" charset="0"/>
              </a:rPr>
              <a:t>Some population stratification </a:t>
            </a:r>
          </a:p>
          <a:p>
            <a:r>
              <a:rPr lang="en-US" sz="2400" dirty="0">
                <a:sym typeface="Symbol" charset="0"/>
              </a:rPr>
              <a:t>For Known SNPs,  = 1.127</a:t>
            </a:r>
          </a:p>
          <a:p>
            <a:pPr lvl="1"/>
            <a:r>
              <a:rPr lang="en-US" sz="2000" dirty="0">
                <a:sym typeface="Symbol" charset="0"/>
              </a:rPr>
              <a:t>Very inflated</a:t>
            </a:r>
            <a:endParaRPr lang="en-US" sz="2000" dirty="0"/>
          </a:p>
        </p:txBody>
      </p:sp>
      <p:pic>
        <p:nvPicPr>
          <p:cNvPr id="58370" name="Picture 2"/>
          <p:cNvPicPr>
            <a:picLocks noGrp="1" noChangeAspect="1" noChangeArrowheads="1"/>
          </p:cNvPicPr>
          <p:nvPr>
            <p:ph sz="half" idx="2"/>
          </p:nvPr>
        </p:nvPicPr>
        <p:blipFill>
          <a:blip r:embed="rId2" cstate="print"/>
          <a:srcRect/>
          <a:stretch>
            <a:fillRect/>
          </a:stretch>
        </p:blipFill>
        <p:spPr bwMode="auto">
          <a:xfrm>
            <a:off x="6477000" y="1417503"/>
            <a:ext cx="4648200" cy="46482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2C21AC2D-FA70-EC21-5A7C-47AFE1208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4" y="847726"/>
            <a:ext cx="5638800" cy="5629275"/>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4578" name="Rectangle 2">
            <a:extLst>
              <a:ext uri="{FF2B5EF4-FFF2-40B4-BE49-F238E27FC236}">
                <a16:creationId xmlns:a16="http://schemas.microsoft.com/office/drawing/2014/main" id="{DC62A92C-F940-3B72-0534-36CC6F0E75F1}"/>
              </a:ext>
            </a:extLst>
          </p:cNvPr>
          <p:cNvSpPr>
            <a:spLocks noGrp="1" noChangeArrowheads="1"/>
          </p:cNvSpPr>
          <p:nvPr>
            <p:ph type="title" idx="4294967295"/>
          </p:nvPr>
        </p:nvSpPr>
        <p:spPr>
          <a:xfrm>
            <a:off x="136297" y="171062"/>
            <a:ext cx="11919405" cy="1143000"/>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3600" dirty="0">
                <a:ea typeface="ＭＳ Ｐゴシック" charset="0"/>
              </a:rPr>
              <a:t>Principal Components (PCs) Can Model Population Stratification</a:t>
            </a:r>
          </a:p>
        </p:txBody>
      </p:sp>
      <p:sp>
        <p:nvSpPr>
          <p:cNvPr id="24579" name="Text Box 3">
            <a:extLst>
              <a:ext uri="{FF2B5EF4-FFF2-40B4-BE49-F238E27FC236}">
                <a16:creationId xmlns:a16="http://schemas.microsoft.com/office/drawing/2014/main" id="{65E15EE4-F9D9-9A2B-F4EC-3C5BD4CD0622}"/>
              </a:ext>
            </a:extLst>
          </p:cNvPr>
          <p:cNvSpPr txBox="1">
            <a:spLocks noChangeArrowheads="1"/>
          </p:cNvSpPr>
          <p:nvPr/>
        </p:nvSpPr>
        <p:spPr bwMode="auto">
          <a:xfrm>
            <a:off x="7772401" y="6477001"/>
            <a:ext cx="4016375" cy="12239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lstStyle>
            <a:lvl1pPr marL="331788" indent="-331788">
              <a:tabLst>
                <a:tab pos="331788"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Lst>
              <a:defRPr>
                <a:solidFill>
                  <a:srgbClr val="000000"/>
                </a:solidFill>
                <a:latin typeface="Calibri" charset="0"/>
                <a:ea typeface="ＭＳ Ｐゴシック" charset="0"/>
                <a:cs typeface="Droid Sans Fallback" charset="0"/>
              </a:defRPr>
            </a:lvl1pPr>
            <a:lvl2pPr>
              <a:tabLst>
                <a:tab pos="331788"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Lst>
              <a:defRPr>
                <a:solidFill>
                  <a:srgbClr val="000000"/>
                </a:solidFill>
                <a:latin typeface="Calibri" charset="0"/>
                <a:ea typeface="ＭＳ Ｐゴシック" charset="0"/>
                <a:cs typeface="Droid Sans Fallback" charset="0"/>
              </a:defRPr>
            </a:lvl2pPr>
            <a:lvl3pPr>
              <a:tabLst>
                <a:tab pos="331788"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Lst>
              <a:defRPr>
                <a:solidFill>
                  <a:srgbClr val="000000"/>
                </a:solidFill>
                <a:latin typeface="Calibri" charset="0"/>
                <a:ea typeface="ＭＳ Ｐゴシック" charset="0"/>
                <a:cs typeface="Droid Sans Fallback" charset="0"/>
              </a:defRPr>
            </a:lvl3pPr>
            <a:lvl4pPr>
              <a:tabLst>
                <a:tab pos="331788"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Lst>
              <a:defRPr>
                <a:solidFill>
                  <a:srgbClr val="000000"/>
                </a:solidFill>
                <a:latin typeface="Calibri" charset="0"/>
                <a:ea typeface="ＭＳ Ｐゴシック" charset="0"/>
                <a:cs typeface="Droid Sans Fallback" charset="0"/>
              </a:defRPr>
            </a:lvl4pPr>
            <a:lvl5pPr>
              <a:tabLst>
                <a:tab pos="331788"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331788"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331788"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331788"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331788" algn="l"/>
                <a:tab pos="788988" algn="l"/>
                <a:tab pos="1246188" algn="l"/>
                <a:tab pos="1703388" algn="l"/>
                <a:tab pos="2160588" algn="l"/>
                <a:tab pos="2617788" algn="l"/>
                <a:tab pos="3074988" algn="l"/>
                <a:tab pos="3532188" algn="l"/>
                <a:tab pos="3989388" algn="l"/>
                <a:tab pos="4446588" algn="l"/>
                <a:tab pos="4903788" algn="l"/>
                <a:tab pos="5360988" algn="l"/>
                <a:tab pos="5818188" algn="l"/>
                <a:tab pos="6275388" algn="l"/>
                <a:tab pos="6732588" algn="l"/>
                <a:tab pos="7189788" algn="l"/>
                <a:tab pos="7646988" algn="l"/>
                <a:tab pos="8104188" algn="l"/>
                <a:tab pos="8561388" algn="l"/>
                <a:tab pos="9018588" algn="l"/>
                <a:tab pos="9475788" algn="l"/>
              </a:tabLst>
              <a:defRPr>
                <a:solidFill>
                  <a:srgbClr val="000000"/>
                </a:solidFill>
                <a:latin typeface="Calibri" charset="0"/>
                <a:ea typeface="ＭＳ Ｐゴシック" charset="0"/>
                <a:cs typeface="Droid Sans Fallback" charset="0"/>
              </a:defRPr>
            </a:lvl9pPr>
          </a:lstStyle>
          <a:p>
            <a:pPr marL="0" indent="0">
              <a:spcBef>
                <a:spcPts val="800"/>
              </a:spcBef>
              <a:defRPr/>
            </a:pPr>
            <a:r>
              <a:rPr lang="en-US" sz="2000" dirty="0">
                <a:solidFill>
                  <a:schemeClr val="tx1"/>
                </a:solidFill>
                <a:latin typeface="+mj-lt"/>
              </a:rPr>
              <a:t>Li et al., Science 2008</a:t>
            </a:r>
          </a:p>
        </p:txBody>
      </p:sp>
      <p:sp>
        <p:nvSpPr>
          <p:cNvPr id="2" name="Content Placeholder 2">
            <a:extLst>
              <a:ext uri="{FF2B5EF4-FFF2-40B4-BE49-F238E27FC236}">
                <a16:creationId xmlns:a16="http://schemas.microsoft.com/office/drawing/2014/main" id="{9E2CAFCB-A3B4-6262-AB98-1D9C865A5867}"/>
              </a:ext>
            </a:extLst>
          </p:cNvPr>
          <p:cNvSpPr>
            <a:spLocks noGrp="1"/>
          </p:cNvSpPr>
          <p:nvPr>
            <p:ph sz="half" idx="1"/>
          </p:nvPr>
        </p:nvSpPr>
        <p:spPr>
          <a:xfrm>
            <a:off x="7015065" y="1399381"/>
            <a:ext cx="4343400" cy="4525963"/>
          </a:xfrm>
        </p:spPr>
        <p:txBody>
          <a:bodyPr/>
          <a:lstStyle/>
          <a:p>
            <a:r>
              <a:rPr lang="en-US" dirty="0"/>
              <a:t>Use PCA to determine “axes of genotype variation” for a selected set of genotypes</a:t>
            </a:r>
          </a:p>
          <a:p>
            <a:r>
              <a:rPr lang="en-US" dirty="0"/>
              <a:t>Include PC’s as covariates in regression model to adjust for stratification</a:t>
            </a:r>
          </a:p>
          <a:p>
            <a:endParaRPr lang="en-US" dirty="0"/>
          </a:p>
        </p:txBody>
      </p:sp>
    </p:spTree>
    <p:extLst>
      <p:ext uri="{BB962C8B-B14F-4D97-AF65-F5344CB8AC3E}">
        <p14:creationId xmlns:p14="http://schemas.microsoft.com/office/powerpoint/2010/main" val="1585589442"/>
      </p:ext>
    </p:extLst>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905"/>
            <a:ext cx="10515600" cy="1325563"/>
          </a:xfrm>
        </p:spPr>
        <p:txBody>
          <a:bodyPr>
            <a:normAutofit/>
          </a:bodyPr>
          <a:lstStyle/>
          <a:p>
            <a:r>
              <a:rPr lang="en-US" dirty="0"/>
              <a:t>Principal components analysis (PCA)</a:t>
            </a:r>
          </a:p>
        </p:txBody>
      </p:sp>
      <p:sp>
        <p:nvSpPr>
          <p:cNvPr id="4" name="TextBox 3"/>
          <p:cNvSpPr txBox="1"/>
          <p:nvPr/>
        </p:nvSpPr>
        <p:spPr>
          <a:xfrm>
            <a:off x="70248" y="6488668"/>
            <a:ext cx="3130152" cy="369332"/>
          </a:xfrm>
          <a:prstGeom prst="rect">
            <a:avLst/>
          </a:prstGeom>
          <a:noFill/>
        </p:spPr>
        <p:txBody>
          <a:bodyPr wrap="none" rtlCol="0">
            <a:spAutoFit/>
          </a:bodyPr>
          <a:lstStyle/>
          <a:p>
            <a:r>
              <a:rPr lang="en-US" dirty="0"/>
              <a:t>(Price et. al., </a:t>
            </a:r>
            <a:r>
              <a:rPr lang="en-US" i="1" dirty="0"/>
              <a:t>Nat. Genet.</a:t>
            </a:r>
            <a:r>
              <a:rPr lang="en-US" dirty="0"/>
              <a:t>, 2006)</a:t>
            </a:r>
          </a:p>
        </p:txBody>
      </p:sp>
      <p:sp>
        <p:nvSpPr>
          <p:cNvPr id="8" name="TextBox 7"/>
          <p:cNvSpPr txBox="1"/>
          <p:nvPr/>
        </p:nvSpPr>
        <p:spPr>
          <a:xfrm>
            <a:off x="6172200" y="1459468"/>
            <a:ext cx="4495800" cy="369332"/>
          </a:xfrm>
          <a:prstGeom prst="rect">
            <a:avLst/>
          </a:prstGeom>
          <a:noFill/>
        </p:spPr>
        <p:txBody>
          <a:bodyPr wrap="square" rtlCol="0">
            <a:spAutoFit/>
          </a:bodyPr>
          <a:lstStyle/>
          <a:p>
            <a:r>
              <a:rPr lang="en-US" dirty="0"/>
              <a:t>(Figure from </a:t>
            </a:r>
            <a:r>
              <a:rPr lang="en-US" dirty="0" err="1"/>
              <a:t>Novembre</a:t>
            </a:r>
            <a:r>
              <a:rPr lang="en-US" dirty="0"/>
              <a:t> et. al., </a:t>
            </a:r>
            <a:r>
              <a:rPr lang="en-US" i="1" dirty="0"/>
              <a:t>Nature,</a:t>
            </a:r>
            <a:r>
              <a:rPr lang="en-US" dirty="0"/>
              <a:t> 2008)</a:t>
            </a:r>
          </a:p>
        </p:txBody>
      </p:sp>
      <p:sp>
        <p:nvSpPr>
          <p:cNvPr id="6" name="Content Placeholder 5">
            <a:extLst>
              <a:ext uri="{FF2B5EF4-FFF2-40B4-BE49-F238E27FC236}">
                <a16:creationId xmlns:a16="http://schemas.microsoft.com/office/drawing/2014/main" id="{9DA1B336-D4FD-0754-557A-75C9E4D44CE5}"/>
              </a:ext>
            </a:extLst>
          </p:cNvPr>
          <p:cNvSpPr>
            <a:spLocks noGrp="1"/>
          </p:cNvSpPr>
          <p:nvPr>
            <p:ph sz="half" idx="1"/>
          </p:nvPr>
        </p:nvSpPr>
        <p:spPr>
          <a:xfrm>
            <a:off x="609600" y="1506121"/>
            <a:ext cx="5181600" cy="1038873"/>
          </a:xfrm>
        </p:spPr>
        <p:txBody>
          <a:bodyPr/>
          <a:lstStyle/>
          <a:p>
            <a:r>
              <a:rPr lang="en-US" dirty="0"/>
              <a:t>Principal components mirror European geography</a:t>
            </a:r>
          </a:p>
          <a:p>
            <a:endParaRPr lang="en-US" dirty="0"/>
          </a:p>
        </p:txBody>
      </p:sp>
      <p:pic>
        <p:nvPicPr>
          <p:cNvPr id="11" name="Picture 6">
            <a:extLst>
              <a:ext uri="{FF2B5EF4-FFF2-40B4-BE49-F238E27FC236}">
                <a16:creationId xmlns:a16="http://schemas.microsoft.com/office/drawing/2014/main" id="{4AB431F8-023B-8C3D-CE85-7B885DF11EFC}"/>
              </a:ext>
            </a:extLst>
          </p:cNvPr>
          <p:cNvPicPr>
            <a:picLocks noChangeAspect="1" noChangeArrowheads="1"/>
          </p:cNvPicPr>
          <p:nvPr/>
        </p:nvPicPr>
        <p:blipFill>
          <a:blip r:embed="rId2" cstate="print"/>
          <a:srcRect l="9401"/>
          <a:stretch>
            <a:fillRect/>
          </a:stretch>
        </p:blipFill>
        <p:spPr>
          <a:xfrm>
            <a:off x="6172200" y="1946987"/>
            <a:ext cx="5050971" cy="4088366"/>
          </a:xfrm>
          <a:prstGeom prst="rect">
            <a:avLst/>
          </a:prstGeom>
        </p:spPr>
      </p:pic>
      <p:sp>
        <p:nvSpPr>
          <p:cNvPr id="12" name="Text Box 8">
            <a:extLst>
              <a:ext uri="{FF2B5EF4-FFF2-40B4-BE49-F238E27FC236}">
                <a16:creationId xmlns:a16="http://schemas.microsoft.com/office/drawing/2014/main" id="{0313D657-6042-E393-7652-ED1EB844FD60}"/>
              </a:ext>
            </a:extLst>
          </p:cNvPr>
          <p:cNvSpPr txBox="1">
            <a:spLocks noChangeArrowheads="1"/>
          </p:cNvSpPr>
          <p:nvPr/>
        </p:nvSpPr>
        <p:spPr bwMode="auto">
          <a:xfrm>
            <a:off x="1635324" y="3897508"/>
            <a:ext cx="19976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r>
              <a:rPr lang="en-GB" altLang="en-US" dirty="0"/>
              <a:t>1,387 samples</a:t>
            </a:r>
          </a:p>
          <a:p>
            <a:pPr eaLnBrk="1" hangingPunct="1"/>
            <a:r>
              <a:rPr lang="en-GB" altLang="en-US" dirty="0"/>
              <a:t>~200K SNPs</a:t>
            </a: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fontScale="90000"/>
          </a:bodyPr>
          <a:lstStyle/>
          <a:p>
            <a:r>
              <a:rPr lang="en-US" dirty="0"/>
              <a:t>Correcting for population structure</a:t>
            </a:r>
            <a:br>
              <a:rPr lang="en-US" dirty="0"/>
            </a:br>
            <a:r>
              <a:rPr lang="en-US" dirty="0"/>
              <a:t>using principal components</a:t>
            </a:r>
          </a:p>
        </p:txBody>
      </p:sp>
      <p:pic>
        <p:nvPicPr>
          <p:cNvPr id="7" name="Picture 6"/>
          <p:cNvPicPr>
            <a:picLocks noChangeAspect="1"/>
          </p:cNvPicPr>
          <p:nvPr/>
        </p:nvPicPr>
        <p:blipFill>
          <a:blip r:embed="rId2" cstate="print"/>
          <a:stretch>
            <a:fillRect/>
          </a:stretch>
        </p:blipFill>
        <p:spPr>
          <a:xfrm>
            <a:off x="2439205" y="1295400"/>
            <a:ext cx="7221535" cy="5209754"/>
          </a:xfrm>
          <a:prstGeom prst="rect">
            <a:avLst/>
          </a:prstGeom>
        </p:spPr>
      </p:pic>
      <p:sp>
        <p:nvSpPr>
          <p:cNvPr id="8" name="TextBox 7"/>
          <p:cNvSpPr txBox="1"/>
          <p:nvPr/>
        </p:nvSpPr>
        <p:spPr>
          <a:xfrm>
            <a:off x="7544902" y="6488668"/>
            <a:ext cx="3123099" cy="369332"/>
          </a:xfrm>
          <a:prstGeom prst="rect">
            <a:avLst/>
          </a:prstGeom>
          <a:noFill/>
        </p:spPr>
        <p:txBody>
          <a:bodyPr wrap="none" rtlCol="0">
            <a:spAutoFit/>
          </a:bodyPr>
          <a:lstStyle/>
          <a:p>
            <a:r>
              <a:rPr lang="en-US" dirty="0"/>
              <a:t>(Kang et. al., </a:t>
            </a:r>
            <a:r>
              <a:rPr lang="en-US" i="1" dirty="0"/>
              <a:t>Nat. Genet.</a:t>
            </a:r>
            <a:r>
              <a:rPr lang="en-US" dirty="0"/>
              <a:t>, 2010)</a:t>
            </a:r>
          </a:p>
        </p:txBody>
      </p:sp>
    </p:spTree>
    <p:extLst>
      <p:ext uri="{BB962C8B-B14F-4D97-AF65-F5344CB8AC3E}">
        <p14:creationId xmlns:p14="http://schemas.microsoft.com/office/powerpoint/2010/main" val="4045329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Summary: analysis of</a:t>
            </a:r>
            <a:br>
              <a:rPr lang="en-US" dirty="0"/>
            </a:br>
            <a:r>
              <a:rPr lang="en-US" dirty="0"/>
              <a:t>common variants</a:t>
            </a:r>
          </a:p>
        </p:txBody>
      </p:sp>
      <p:sp>
        <p:nvSpPr>
          <p:cNvPr id="6" name="Content Placeholder 5"/>
          <p:cNvSpPr>
            <a:spLocks noGrp="1"/>
          </p:cNvSpPr>
          <p:nvPr>
            <p:ph idx="1"/>
          </p:nvPr>
        </p:nvSpPr>
        <p:spPr/>
        <p:txBody>
          <a:bodyPr/>
          <a:lstStyle/>
          <a:p>
            <a:r>
              <a:rPr lang="en-US" dirty="0"/>
              <a:t>Single variant analysis with regression-based methods have identified many trait-associated genetic variants</a:t>
            </a:r>
          </a:p>
          <a:p>
            <a:endParaRPr lang="en-US" dirty="0"/>
          </a:p>
          <a:p>
            <a:r>
              <a:rPr lang="en-US" dirty="0"/>
              <a:t>Important to account for population structure and/or sample relatedness to avoid spurious association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4">
            <a:extLst>
              <a:ext uri="{FF2B5EF4-FFF2-40B4-BE49-F238E27FC236}">
                <a16:creationId xmlns:a16="http://schemas.microsoft.com/office/drawing/2014/main" id="{431F614F-89C8-3DA2-8D80-EE1562DFDF93}"/>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CE9A0C64-73F2-456F-8E1C-78141127DCE9}" type="slidenum">
              <a:rPr lang="en-US" altLang="zh-CN" sz="1400" b="0"/>
              <a:pPr eaLnBrk="1" hangingPunct="1"/>
              <a:t>38</a:t>
            </a:fld>
            <a:endParaRPr lang="en-US" altLang="zh-CN" sz="1400" b="0"/>
          </a:p>
        </p:txBody>
      </p:sp>
      <p:sp>
        <p:nvSpPr>
          <p:cNvPr id="419842" name="Rectangle 2">
            <a:extLst>
              <a:ext uri="{FF2B5EF4-FFF2-40B4-BE49-F238E27FC236}">
                <a16:creationId xmlns:a16="http://schemas.microsoft.com/office/drawing/2014/main" id="{8761B786-89CD-59F8-E292-781154EA05EC}"/>
              </a:ext>
            </a:extLst>
          </p:cNvPr>
          <p:cNvSpPr>
            <a:spLocks noGrp="1" noChangeArrowheads="1"/>
          </p:cNvSpPr>
          <p:nvPr>
            <p:ph type="title"/>
          </p:nvPr>
        </p:nvSpPr>
        <p:spPr/>
        <p:txBody>
          <a:bodyPr/>
          <a:lstStyle/>
          <a:p>
            <a:pPr eaLnBrk="1" hangingPunct="1">
              <a:defRPr/>
            </a:pPr>
            <a:r>
              <a:rPr kumimoji="0" lang="en-US" altLang="zh-CN" dirty="0">
                <a:ea typeface="+mj-ea"/>
              </a:rPr>
              <a:t>Pitfalls of Association Studies</a:t>
            </a:r>
          </a:p>
        </p:txBody>
      </p:sp>
      <p:sp>
        <p:nvSpPr>
          <p:cNvPr id="419843" name="Rectangle 3">
            <a:extLst>
              <a:ext uri="{FF2B5EF4-FFF2-40B4-BE49-F238E27FC236}">
                <a16:creationId xmlns:a16="http://schemas.microsoft.com/office/drawing/2014/main" id="{B28C6100-1A32-7194-CC9F-D606D359434E}"/>
              </a:ext>
            </a:extLst>
          </p:cNvPr>
          <p:cNvSpPr>
            <a:spLocks noGrp="1" noChangeArrowheads="1"/>
          </p:cNvSpPr>
          <p:nvPr>
            <p:ph type="body" idx="1"/>
          </p:nvPr>
        </p:nvSpPr>
        <p:spPr>
          <a:xfrm>
            <a:off x="541176" y="1524000"/>
            <a:ext cx="10812624" cy="4800600"/>
          </a:xfrm>
        </p:spPr>
        <p:txBody>
          <a:bodyPr/>
          <a:lstStyle/>
          <a:p>
            <a:pPr>
              <a:spcBef>
                <a:spcPts val="800"/>
              </a:spcBef>
              <a:buFont typeface="Arial" charset="0"/>
              <a:buChar char="•"/>
              <a:defRPr/>
            </a:pPr>
            <a:r>
              <a:rPr lang="en-US" dirty="0">
                <a:ea typeface="ＭＳ Ｐゴシック" charset="0"/>
              </a:rPr>
              <a:t>Poor reproducibility</a:t>
            </a:r>
          </a:p>
          <a:p>
            <a:pPr>
              <a:spcBef>
                <a:spcPts val="800"/>
              </a:spcBef>
              <a:buFont typeface="Arial" charset="0"/>
              <a:buChar char="•"/>
              <a:defRPr/>
            </a:pPr>
            <a:r>
              <a:rPr lang="en-US" dirty="0">
                <a:ea typeface="ＭＳ Ｐゴシック" charset="0"/>
              </a:rPr>
              <a:t>Detection power </a:t>
            </a:r>
            <a:r>
              <a:rPr lang="en-US" dirty="0" err="1">
                <a:ea typeface="ＭＳ Ｐゴシック" charset="0"/>
              </a:rPr>
              <a:t>vs</a:t>
            </a:r>
            <a:r>
              <a:rPr lang="en-US" dirty="0">
                <a:ea typeface="ＭＳ Ｐゴシック" charset="0"/>
              </a:rPr>
              <a:t> </a:t>
            </a:r>
            <a:r>
              <a:rPr lang="en-US" altLang="zh-CN" dirty="0">
                <a:ea typeface="ＭＳ Ｐゴシック" charset="0"/>
              </a:rPr>
              <a:t>penetrance (fraction of people with the marker who show the trait) and expressivity (severity of the effect)</a:t>
            </a:r>
            <a:endParaRPr lang="en-US" dirty="0">
              <a:ea typeface="ＭＳ Ｐゴシック" charset="0"/>
            </a:endParaRPr>
          </a:p>
          <a:p>
            <a:pPr>
              <a:spcBef>
                <a:spcPts val="800"/>
              </a:spcBef>
              <a:buFont typeface="Arial" charset="0"/>
              <a:buChar char="•"/>
              <a:defRPr/>
            </a:pPr>
            <a:r>
              <a:rPr lang="en-US" dirty="0">
                <a:ea typeface="ＭＳ Ｐゴシック" charset="0"/>
              </a:rPr>
              <a:t>Explain little heritability, not very predictive</a:t>
            </a:r>
          </a:p>
          <a:p>
            <a:pPr>
              <a:spcBef>
                <a:spcPts val="800"/>
              </a:spcBef>
              <a:buFont typeface="Arial" charset="0"/>
              <a:buChar char="•"/>
              <a:defRPr/>
            </a:pPr>
            <a:r>
              <a:rPr lang="en-US" altLang="zh-CN" dirty="0"/>
              <a:t>Difficult when several genes affecting a quantitative trait</a:t>
            </a:r>
          </a:p>
          <a:p>
            <a:pPr>
              <a:spcBef>
                <a:spcPts val="800"/>
              </a:spcBef>
              <a:buFont typeface="Arial" charset="0"/>
              <a:buChar char="•"/>
              <a:defRPr/>
            </a:pPr>
            <a:r>
              <a:rPr lang="en-US" dirty="0">
                <a:ea typeface="ＭＳ Ｐゴシック" charset="0"/>
              </a:rPr>
              <a:t>Many associated variants are not causal</a:t>
            </a:r>
          </a:p>
          <a:p>
            <a:pPr>
              <a:spcBef>
                <a:spcPts val="800"/>
              </a:spcBef>
              <a:buFont typeface="Arial" charset="0"/>
              <a:buChar char="•"/>
              <a:defRPr/>
            </a:pPr>
            <a:r>
              <a:rPr lang="en-US" dirty="0">
                <a:ea typeface="ＭＳ Ｐゴシック" charset="0"/>
              </a:rPr>
              <a:t>No available intervention for many disease risks</a:t>
            </a:r>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4">
            <a:extLst>
              <a:ext uri="{FF2B5EF4-FFF2-40B4-BE49-F238E27FC236}">
                <a16:creationId xmlns:a16="http://schemas.microsoft.com/office/drawing/2014/main" id="{2395CC69-339C-B5BC-63EA-78C4B367ACA4}"/>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F56260F8-6D59-4FF9-8B15-40CBBF41E7B9}" type="slidenum">
              <a:rPr lang="en-US" altLang="zh-CN" sz="1400" b="0"/>
              <a:pPr eaLnBrk="1" hangingPunct="1"/>
              <a:t>39</a:t>
            </a:fld>
            <a:endParaRPr lang="en-US" altLang="zh-CN" sz="1400" b="0"/>
          </a:p>
        </p:txBody>
      </p:sp>
      <p:sp>
        <p:nvSpPr>
          <p:cNvPr id="374786" name="Rectangle 2">
            <a:extLst>
              <a:ext uri="{FF2B5EF4-FFF2-40B4-BE49-F238E27FC236}">
                <a16:creationId xmlns:a16="http://schemas.microsoft.com/office/drawing/2014/main" id="{57679948-9C8E-2167-46AA-F6A64683D9D5}"/>
              </a:ext>
            </a:extLst>
          </p:cNvPr>
          <p:cNvSpPr>
            <a:spLocks noGrp="1" noChangeArrowheads="1"/>
          </p:cNvSpPr>
          <p:nvPr>
            <p:ph type="title"/>
          </p:nvPr>
        </p:nvSpPr>
        <p:spPr/>
        <p:txBody>
          <a:bodyPr/>
          <a:lstStyle/>
          <a:p>
            <a:pPr eaLnBrk="1" hangingPunct="1">
              <a:defRPr/>
            </a:pPr>
            <a:r>
              <a:rPr kumimoji="0" lang="en-US" altLang="zh-CN">
                <a:ea typeface="+mj-ea"/>
              </a:rPr>
              <a:t>Cause for Inconsistency</a:t>
            </a:r>
          </a:p>
        </p:txBody>
      </p:sp>
      <p:sp>
        <p:nvSpPr>
          <p:cNvPr id="374787" name="Rectangle 3">
            <a:extLst>
              <a:ext uri="{FF2B5EF4-FFF2-40B4-BE49-F238E27FC236}">
                <a16:creationId xmlns:a16="http://schemas.microsoft.com/office/drawing/2014/main" id="{C9BB1B0D-DF97-1F96-7B7B-2D8BB13E00FC}"/>
              </a:ext>
            </a:extLst>
          </p:cNvPr>
          <p:cNvSpPr>
            <a:spLocks noGrp="1" noChangeArrowheads="1"/>
          </p:cNvSpPr>
          <p:nvPr>
            <p:ph type="body" idx="1"/>
          </p:nvPr>
        </p:nvSpPr>
        <p:spPr/>
        <p:txBody>
          <a:bodyPr/>
          <a:lstStyle/>
          <a:p>
            <a:pPr eaLnBrk="1" hangingPunct="1">
              <a:defRPr/>
            </a:pPr>
            <a:r>
              <a:rPr kumimoji="0" lang="en-US" altLang="zh-CN" dirty="0">
                <a:ea typeface="+mn-ea"/>
              </a:rPr>
              <a:t>What explains the lack of reproducibility?</a:t>
            </a:r>
          </a:p>
          <a:p>
            <a:pPr eaLnBrk="1" hangingPunct="1">
              <a:defRPr/>
            </a:pPr>
            <a:r>
              <a:rPr kumimoji="0" lang="en-US" altLang="zh-CN" dirty="0">
                <a:ea typeface="+mn-ea"/>
              </a:rPr>
              <a:t>False positives</a:t>
            </a:r>
          </a:p>
          <a:p>
            <a:pPr lvl="1" eaLnBrk="1" hangingPunct="1">
              <a:defRPr/>
            </a:pPr>
            <a:r>
              <a:rPr kumimoji="0" lang="en-US" altLang="zh-CN" dirty="0"/>
              <a:t>Multiple hypothesis testing</a:t>
            </a:r>
          </a:p>
          <a:p>
            <a:pPr lvl="1" eaLnBrk="1" hangingPunct="1">
              <a:defRPr/>
            </a:pPr>
            <a:r>
              <a:rPr kumimoji="0" lang="en-US" altLang="zh-CN" dirty="0"/>
              <a:t>Ethnic admixture / stratification</a:t>
            </a:r>
          </a:p>
          <a:p>
            <a:pPr eaLnBrk="1" hangingPunct="1">
              <a:defRPr/>
            </a:pPr>
            <a:r>
              <a:rPr kumimoji="0" lang="en-US" altLang="zh-CN" dirty="0">
                <a:ea typeface="+mn-ea"/>
              </a:rPr>
              <a:t>False negatives</a:t>
            </a:r>
          </a:p>
          <a:p>
            <a:pPr lvl="1" eaLnBrk="1" hangingPunct="1">
              <a:defRPr/>
            </a:pPr>
            <a:r>
              <a:rPr kumimoji="0" lang="en-US" altLang="zh-CN" dirty="0"/>
              <a:t>Lack of power for weak effects</a:t>
            </a:r>
          </a:p>
          <a:p>
            <a:pPr eaLnBrk="1" hangingPunct="1">
              <a:defRPr/>
            </a:pPr>
            <a:r>
              <a:rPr kumimoji="0" lang="en-US" altLang="zh-CN" dirty="0">
                <a:ea typeface="+mn-ea"/>
              </a:rPr>
              <a:t>Population differences</a:t>
            </a:r>
          </a:p>
          <a:p>
            <a:pPr lvl="1" eaLnBrk="1" hangingPunct="1">
              <a:defRPr/>
            </a:pPr>
            <a:r>
              <a:rPr kumimoji="0" lang="en-US" altLang="zh-CN" dirty="0"/>
              <a:t>Variable LD with causal SNP</a:t>
            </a:r>
          </a:p>
          <a:p>
            <a:pPr lvl="1" eaLnBrk="1" hangingPunct="1">
              <a:defRPr/>
            </a:pPr>
            <a:r>
              <a:rPr kumimoji="0" lang="en-US" altLang="zh-CN" dirty="0"/>
              <a:t>Population-specific modifiers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39762"/>
          </a:xfrm>
        </p:spPr>
        <p:txBody>
          <a:bodyPr>
            <a:normAutofit fontScale="90000"/>
          </a:bodyPr>
          <a:lstStyle/>
          <a:p>
            <a:r>
              <a:rPr lang="en-US" dirty="0"/>
              <a:t>The GWAS paradigm</a:t>
            </a:r>
          </a:p>
        </p:txBody>
      </p:sp>
      <p:pic>
        <p:nvPicPr>
          <p:cNvPr id="2050" name="Picture 2" descr="http://familyhistorybowelcancer.files.wordpress.com/2012/08/ng0809-868-f1.jpg?w=5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609600"/>
            <a:ext cx="5143500" cy="6248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87966" y="609600"/>
            <a:ext cx="4330117" cy="6001643"/>
          </a:xfrm>
          <a:prstGeom prst="rect">
            <a:avLst/>
          </a:prstGeom>
          <a:noFill/>
        </p:spPr>
        <p:txBody>
          <a:bodyPr wrap="square" rtlCol="0">
            <a:spAutoFit/>
          </a:bodyPr>
          <a:lstStyle/>
          <a:p>
            <a:pPr marL="285750" indent="-285750">
              <a:buFont typeface="Arial" panose="020B0604020202020204" pitchFamily="34" charset="0"/>
              <a:buChar char="•"/>
            </a:pPr>
            <a:r>
              <a:rPr lang="en-US" dirty="0"/>
              <a:t>GWAS identify common genetic variants (tag SNPs) associated with disease. </a:t>
            </a:r>
          </a:p>
          <a:p>
            <a:pPr marL="742950" lvl="1" indent="-285750">
              <a:buFont typeface="Arial" panose="020B0604020202020204" pitchFamily="34" charset="0"/>
              <a:buChar char="•"/>
            </a:pPr>
            <a:r>
              <a:rPr lang="en-US" dirty="0"/>
              <a:t>Improve understanding of genetic mechanisms underlying diseases and traits</a:t>
            </a:r>
          </a:p>
          <a:p>
            <a:pPr marL="742950" lvl="1" indent="-285750">
              <a:buFont typeface="Arial" panose="020B0604020202020204" pitchFamily="34" charset="0"/>
              <a:buChar char="•"/>
            </a:pPr>
            <a:r>
              <a:rPr lang="en-US" dirty="0"/>
              <a:t>Identify potential drug targets for new therapies</a:t>
            </a:r>
          </a:p>
          <a:p>
            <a:pPr marL="742950" lvl="1" indent="-285750">
              <a:buFont typeface="Arial" panose="020B0604020202020204" pitchFamily="34" charset="0"/>
              <a:buChar char="•"/>
            </a:pPr>
            <a:r>
              <a:rPr lang="en-US" dirty="0"/>
              <a:t>Screen individuals with high risk for disease</a:t>
            </a:r>
          </a:p>
          <a:p>
            <a:pPr marL="285750" indent="-285750">
              <a:buFont typeface="Arial" panose="020B0604020202020204" pitchFamily="34" charset="0"/>
              <a:buChar char="•"/>
            </a:pPr>
            <a:r>
              <a:rPr lang="en-US" dirty="0"/>
              <a:t>These tag SNPs are typically correlated, or in linkage disequilibrium, with other variants. </a:t>
            </a:r>
          </a:p>
          <a:p>
            <a:pPr marL="285750" indent="-285750">
              <a:buFont typeface="Arial" panose="020B0604020202020204" pitchFamily="34" charset="0"/>
              <a:buChar char="•"/>
            </a:pPr>
            <a:r>
              <a:rPr lang="en-US" dirty="0"/>
              <a:t>Integrating comparative sequence chromatin profiling and predictions of transcription factor binding sites can identify putative functional SNPs (red asterisk). </a:t>
            </a:r>
          </a:p>
          <a:p>
            <a:pPr marL="285750" indent="-285750">
              <a:buFont typeface="Arial" panose="020B0604020202020204" pitchFamily="34" charset="0"/>
              <a:buChar char="•"/>
            </a:pPr>
            <a:r>
              <a:rPr lang="en-US" dirty="0"/>
              <a:t>There are a variety of functional assays for validating SNPs with predicted function.</a:t>
            </a:r>
          </a:p>
          <a:p>
            <a:endParaRPr lang="en-US" sz="2400" dirty="0"/>
          </a:p>
        </p:txBody>
      </p:sp>
    </p:spTree>
    <p:extLst>
      <p:ext uri="{BB962C8B-B14F-4D97-AF65-F5344CB8AC3E}">
        <p14:creationId xmlns:p14="http://schemas.microsoft.com/office/powerpoint/2010/main" val="1684366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4">
            <a:extLst>
              <a:ext uri="{FF2B5EF4-FFF2-40B4-BE49-F238E27FC236}">
                <a16:creationId xmlns:a16="http://schemas.microsoft.com/office/drawing/2014/main" id="{88A61758-9CCD-DD8C-9B5F-061E767898C1}"/>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3144510A-F740-4CD8-A156-B08514A03C61}" type="slidenum">
              <a:rPr lang="en-US" altLang="zh-CN" sz="1400" b="0"/>
              <a:pPr eaLnBrk="1" hangingPunct="1"/>
              <a:t>40</a:t>
            </a:fld>
            <a:endParaRPr lang="en-US" altLang="zh-CN" sz="1400" b="0"/>
          </a:p>
        </p:txBody>
      </p:sp>
      <p:sp>
        <p:nvSpPr>
          <p:cNvPr id="377858" name="Rectangle 2">
            <a:extLst>
              <a:ext uri="{FF2B5EF4-FFF2-40B4-BE49-F238E27FC236}">
                <a16:creationId xmlns:a16="http://schemas.microsoft.com/office/drawing/2014/main" id="{E55B51D4-077B-4C9D-2402-F46F88E28A52}"/>
              </a:ext>
            </a:extLst>
          </p:cNvPr>
          <p:cNvSpPr>
            <a:spLocks noGrp="1" noChangeArrowheads="1"/>
          </p:cNvSpPr>
          <p:nvPr>
            <p:ph type="title"/>
          </p:nvPr>
        </p:nvSpPr>
        <p:spPr/>
        <p:txBody>
          <a:bodyPr/>
          <a:lstStyle/>
          <a:p>
            <a:pPr eaLnBrk="1" hangingPunct="1">
              <a:defRPr/>
            </a:pPr>
            <a:r>
              <a:rPr kumimoji="0" lang="en-US" altLang="zh-CN">
                <a:ea typeface="+mj-ea"/>
              </a:rPr>
              <a:t>Should we Believe </a:t>
            </a:r>
            <a:br>
              <a:rPr kumimoji="0" lang="en-US" altLang="zh-CN">
                <a:ea typeface="+mj-ea"/>
              </a:rPr>
            </a:br>
            <a:r>
              <a:rPr kumimoji="0" lang="en-US" altLang="zh-CN">
                <a:ea typeface="+mj-ea"/>
              </a:rPr>
              <a:t>Association Study Results?</a:t>
            </a:r>
          </a:p>
        </p:txBody>
      </p:sp>
      <p:sp>
        <p:nvSpPr>
          <p:cNvPr id="377859" name="Rectangle 3">
            <a:extLst>
              <a:ext uri="{FF2B5EF4-FFF2-40B4-BE49-F238E27FC236}">
                <a16:creationId xmlns:a16="http://schemas.microsoft.com/office/drawing/2014/main" id="{B7BD8FD9-D70C-F8CB-8114-842B05AA5725}"/>
              </a:ext>
            </a:extLst>
          </p:cNvPr>
          <p:cNvSpPr>
            <a:spLocks noGrp="1" noChangeArrowheads="1"/>
          </p:cNvSpPr>
          <p:nvPr>
            <p:ph type="body" idx="1"/>
          </p:nvPr>
        </p:nvSpPr>
        <p:spPr/>
        <p:txBody>
          <a:bodyPr/>
          <a:lstStyle/>
          <a:p>
            <a:pPr eaLnBrk="1" hangingPunct="1">
              <a:defRPr/>
            </a:pPr>
            <a:r>
              <a:rPr kumimoji="0" lang="en-US" altLang="zh-CN" dirty="0">
                <a:ea typeface="+mn-ea"/>
              </a:rPr>
              <a:t>Initial skepticism is warranted</a:t>
            </a:r>
          </a:p>
          <a:p>
            <a:pPr eaLnBrk="1" hangingPunct="1">
              <a:defRPr/>
            </a:pPr>
            <a:r>
              <a:rPr kumimoji="0" lang="en-US" altLang="zh-CN" dirty="0">
                <a:ea typeface="+mn-ea"/>
              </a:rPr>
              <a:t>Replication, especially with low </a:t>
            </a:r>
            <a:r>
              <a:rPr kumimoji="0" lang="en-US" altLang="zh-CN" i="1" dirty="0">
                <a:ea typeface="+mn-ea"/>
              </a:rPr>
              <a:t>p</a:t>
            </a:r>
            <a:r>
              <a:rPr kumimoji="0" lang="en-US" altLang="zh-CN" dirty="0">
                <a:ea typeface="+mn-ea"/>
              </a:rPr>
              <a:t> values, is encouraging</a:t>
            </a:r>
          </a:p>
          <a:p>
            <a:pPr eaLnBrk="1" hangingPunct="1">
              <a:defRPr/>
            </a:pPr>
            <a:r>
              <a:rPr kumimoji="0" lang="en-US" altLang="zh-CN" dirty="0">
                <a:ea typeface="+mn-ea"/>
              </a:rPr>
              <a:t>Large sample sizes are crucial</a:t>
            </a:r>
          </a:p>
          <a:p>
            <a:pPr eaLnBrk="1" hangingPunct="1">
              <a:defRPr/>
            </a:pPr>
            <a:r>
              <a:rPr lang="en-US" altLang="zh-CN" dirty="0"/>
              <a:t>E.g. </a:t>
            </a:r>
            <a:r>
              <a:rPr lang="en-US" altLang="zh-CN" dirty="0" err="1"/>
              <a:t>PPAR</a:t>
            </a:r>
            <a:r>
              <a:rPr lang="en-US" altLang="zh-CN" dirty="0" err="1">
                <a:latin typeface="Symbol" charset="0"/>
              </a:rPr>
              <a:t>g</a:t>
            </a:r>
            <a:r>
              <a:rPr lang="en-US" altLang="zh-CN" dirty="0">
                <a:latin typeface="Symbol" charset="0"/>
              </a:rPr>
              <a:t> </a:t>
            </a:r>
          </a:p>
          <a:p>
            <a:pPr eaLnBrk="1" hangingPunct="1">
              <a:buFontTx/>
              <a:buNone/>
              <a:defRPr/>
            </a:pPr>
            <a:r>
              <a:rPr lang="en-US" altLang="zh-CN" dirty="0"/>
              <a:t>	Pro12Ala &amp;</a:t>
            </a:r>
          </a:p>
          <a:p>
            <a:pPr eaLnBrk="1" hangingPunct="1">
              <a:buFontTx/>
              <a:buNone/>
              <a:defRPr/>
            </a:pPr>
            <a:r>
              <a:rPr lang="en-US" altLang="zh-CN" dirty="0"/>
              <a:t>	Diabetes</a:t>
            </a:r>
          </a:p>
        </p:txBody>
      </p:sp>
      <p:graphicFrame>
        <p:nvGraphicFramePr>
          <p:cNvPr id="32772" name="Object 4">
            <a:extLst>
              <a:ext uri="{FF2B5EF4-FFF2-40B4-BE49-F238E27FC236}">
                <a16:creationId xmlns:a16="http://schemas.microsoft.com/office/drawing/2014/main" id="{D4F42761-B54D-EC8B-50CB-6C617D903183}"/>
              </a:ext>
            </a:extLst>
          </p:cNvPr>
          <p:cNvGraphicFramePr>
            <a:graphicFrameLocks noChangeAspect="1"/>
          </p:cNvGraphicFramePr>
          <p:nvPr/>
        </p:nvGraphicFramePr>
        <p:xfrm>
          <a:off x="4876800" y="3740228"/>
          <a:ext cx="5791200" cy="3117772"/>
        </p:xfrm>
        <a:graphic>
          <a:graphicData uri="http://schemas.openxmlformats.org/presentationml/2006/ole">
            <mc:AlternateContent xmlns:mc="http://schemas.openxmlformats.org/markup-compatibility/2006">
              <mc:Choice xmlns:v="urn:schemas-microsoft-com:vml" Requires="v">
                <p:oleObj name="Image" r:id="rId2" imgW="14247619" imgH="7669841" progId="Photoshop.Image.7">
                  <p:embed/>
                </p:oleObj>
              </mc:Choice>
              <mc:Fallback>
                <p:oleObj name="Image" r:id="rId2" imgW="14247619" imgH="7669841" progId="Photoshop.Image.7">
                  <p:embed/>
                  <p:pic>
                    <p:nvPicPr>
                      <p:cNvPr id="32772" name="Object 4">
                        <a:extLst>
                          <a:ext uri="{FF2B5EF4-FFF2-40B4-BE49-F238E27FC236}">
                            <a16:creationId xmlns:a16="http://schemas.microsoft.com/office/drawing/2014/main" id="{D4F42761-B54D-EC8B-50CB-6C617D903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740228"/>
                        <a:ext cx="5791200" cy="3117772"/>
                      </a:xfrm>
                      <a:prstGeom prst="rect">
                        <a:avLst/>
                      </a:prstGeom>
                      <a:noFill/>
                      <a:ln>
                        <a:noFill/>
                      </a:ln>
                      <a:effec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4">
            <a:extLst>
              <a:ext uri="{FF2B5EF4-FFF2-40B4-BE49-F238E27FC236}">
                <a16:creationId xmlns:a16="http://schemas.microsoft.com/office/drawing/2014/main" id="{166D26C4-4FD8-18E4-9343-9E98420A01CC}"/>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BD18A2CB-FAF6-4DA3-9EF0-BE0EACA5C0CE}" type="slidenum">
              <a:rPr lang="en-US" altLang="zh-CN" sz="1400" b="0"/>
              <a:pPr eaLnBrk="1" hangingPunct="1"/>
              <a:t>41</a:t>
            </a:fld>
            <a:endParaRPr lang="en-US" altLang="zh-CN" sz="1400" b="0"/>
          </a:p>
        </p:txBody>
      </p:sp>
      <p:sp>
        <p:nvSpPr>
          <p:cNvPr id="375810" name="Rectangle 2">
            <a:extLst>
              <a:ext uri="{FF2B5EF4-FFF2-40B4-BE49-F238E27FC236}">
                <a16:creationId xmlns:a16="http://schemas.microsoft.com/office/drawing/2014/main" id="{9BB672F9-DF0B-3F32-1D9C-F6766508D11D}"/>
              </a:ext>
            </a:extLst>
          </p:cNvPr>
          <p:cNvSpPr>
            <a:spLocks noGrp="1" noChangeArrowheads="1"/>
          </p:cNvSpPr>
          <p:nvPr>
            <p:ph type="title"/>
          </p:nvPr>
        </p:nvSpPr>
        <p:spPr/>
        <p:txBody>
          <a:bodyPr/>
          <a:lstStyle/>
          <a:p>
            <a:pPr eaLnBrk="1" hangingPunct="1">
              <a:defRPr/>
            </a:pPr>
            <a:r>
              <a:rPr kumimoji="0" lang="en-US" altLang="zh-CN" dirty="0">
                <a:ea typeface="+mj-ea"/>
              </a:rPr>
              <a:t>Causes for Inconsistency</a:t>
            </a:r>
          </a:p>
        </p:txBody>
      </p:sp>
      <p:sp>
        <p:nvSpPr>
          <p:cNvPr id="375811" name="Rectangle 3">
            <a:extLst>
              <a:ext uri="{FF2B5EF4-FFF2-40B4-BE49-F238E27FC236}">
                <a16:creationId xmlns:a16="http://schemas.microsoft.com/office/drawing/2014/main" id="{C5B1AA4D-5679-FF6D-0D3A-F28AFA771644}"/>
              </a:ext>
            </a:extLst>
          </p:cNvPr>
          <p:cNvSpPr>
            <a:spLocks noGrp="1" noChangeArrowheads="1"/>
          </p:cNvSpPr>
          <p:nvPr>
            <p:ph type="body" idx="1"/>
          </p:nvPr>
        </p:nvSpPr>
        <p:spPr/>
        <p:txBody>
          <a:bodyPr/>
          <a:lstStyle/>
          <a:p>
            <a:pPr eaLnBrk="1" hangingPunct="1"/>
            <a:r>
              <a:rPr kumimoji="0" lang="en-US" altLang="zh-CN" dirty="0">
                <a:ea typeface="SimSun" panose="02010600030101010101" pitchFamily="2" charset="-122"/>
              </a:rPr>
              <a:t>A sizable fraction (but less than half) of reported associations are likely correct</a:t>
            </a:r>
          </a:p>
          <a:p>
            <a:pPr eaLnBrk="1" hangingPunct="1"/>
            <a:r>
              <a:rPr kumimoji="0" lang="en-US" altLang="zh-CN" dirty="0">
                <a:ea typeface="SimSun" panose="02010600030101010101" pitchFamily="2" charset="-122"/>
              </a:rPr>
              <a:t>Genetic effects are generally modest</a:t>
            </a:r>
          </a:p>
          <a:p>
            <a:pPr lvl="1" eaLnBrk="1" hangingPunct="1"/>
            <a:r>
              <a:rPr kumimoji="0" lang="en-US" altLang="zh-CN" dirty="0">
                <a:ea typeface="SimSun" panose="02010600030101010101" pitchFamily="2" charset="-122"/>
              </a:rPr>
              <a:t>Beware the winner’s curse (auction theory)</a:t>
            </a:r>
          </a:p>
          <a:p>
            <a:pPr lvl="1" eaLnBrk="1" hangingPunct="1"/>
            <a:r>
              <a:rPr kumimoji="0" lang="en-US" altLang="zh-CN" dirty="0">
                <a:ea typeface="SimSun" panose="02010600030101010101" pitchFamily="2" charset="-122"/>
              </a:rPr>
              <a:t>In association studies, first positive report is equivalent to the winning bid</a:t>
            </a:r>
          </a:p>
          <a:p>
            <a:pPr eaLnBrk="1" hangingPunct="1"/>
            <a:r>
              <a:rPr kumimoji="0" lang="en-US" altLang="zh-CN" dirty="0">
                <a:ea typeface="SimSun" panose="02010600030101010101" pitchFamily="2" charset="-122"/>
              </a:rPr>
              <a:t>Large study sizes are </a:t>
            </a:r>
          </a:p>
          <a:p>
            <a:pPr eaLnBrk="1" hangingPunct="1">
              <a:buFontTx/>
              <a:buNone/>
            </a:pPr>
            <a:r>
              <a:rPr kumimoji="0" lang="en-US" altLang="zh-CN" dirty="0">
                <a:ea typeface="SimSun" panose="02010600030101010101" pitchFamily="2" charset="-122"/>
              </a:rPr>
              <a:t>	needed to detect these </a:t>
            </a:r>
          </a:p>
          <a:p>
            <a:pPr eaLnBrk="1" hangingPunct="1">
              <a:buFontTx/>
              <a:buNone/>
            </a:pPr>
            <a:r>
              <a:rPr kumimoji="0" lang="en-US" altLang="zh-CN" dirty="0">
                <a:ea typeface="SimSun" panose="02010600030101010101" pitchFamily="2" charset="-122"/>
              </a:rPr>
              <a:t>	reliably</a:t>
            </a:r>
          </a:p>
        </p:txBody>
      </p:sp>
      <p:graphicFrame>
        <p:nvGraphicFramePr>
          <p:cNvPr id="33796" name="Object 4">
            <a:extLst>
              <a:ext uri="{FF2B5EF4-FFF2-40B4-BE49-F238E27FC236}">
                <a16:creationId xmlns:a16="http://schemas.microsoft.com/office/drawing/2014/main" id="{BCEB5595-F552-640F-F2BA-6C17E1E67A09}"/>
              </a:ext>
            </a:extLst>
          </p:cNvPr>
          <p:cNvGraphicFramePr>
            <a:graphicFrameLocks noChangeAspect="1"/>
          </p:cNvGraphicFramePr>
          <p:nvPr/>
        </p:nvGraphicFramePr>
        <p:xfrm>
          <a:off x="6324600" y="4413250"/>
          <a:ext cx="4343400" cy="2444750"/>
        </p:xfrm>
        <a:graphic>
          <a:graphicData uri="http://schemas.openxmlformats.org/presentationml/2006/ole">
            <mc:AlternateContent xmlns:mc="http://schemas.openxmlformats.org/markup-compatibility/2006">
              <mc:Choice xmlns:v="urn:schemas-microsoft-com:vml" Requires="v">
                <p:oleObj name="Image" r:id="rId2" imgW="10133333" imgH="5701587" progId="Photoshop.Image.7">
                  <p:embed/>
                </p:oleObj>
              </mc:Choice>
              <mc:Fallback>
                <p:oleObj name="Image" r:id="rId2" imgW="10133333" imgH="5701587" progId="Photoshop.Image.7">
                  <p:embed/>
                  <p:pic>
                    <p:nvPicPr>
                      <p:cNvPr id="33796" name="Object 4">
                        <a:extLst>
                          <a:ext uri="{FF2B5EF4-FFF2-40B4-BE49-F238E27FC236}">
                            <a16:creationId xmlns:a16="http://schemas.microsoft.com/office/drawing/2014/main" id="{BCEB5595-F552-640F-F2BA-6C17E1E67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413250"/>
                        <a:ext cx="4343400" cy="24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B40A-591D-E5DF-12A6-A281547D97C4}"/>
              </a:ext>
            </a:extLst>
          </p:cNvPr>
          <p:cNvSpPr>
            <a:spLocks noGrp="1"/>
          </p:cNvSpPr>
          <p:nvPr>
            <p:ph type="title"/>
          </p:nvPr>
        </p:nvSpPr>
        <p:spPr>
          <a:xfrm>
            <a:off x="1524000" y="76200"/>
            <a:ext cx="9144000" cy="1143000"/>
          </a:xfrm>
        </p:spPr>
        <p:txBody>
          <a:bodyPr/>
          <a:lstStyle/>
          <a:p>
            <a:pPr eaLnBrk="1" hangingPunct="1">
              <a:defRPr/>
            </a:pPr>
            <a:r>
              <a:rPr lang="en-US" dirty="0">
                <a:ea typeface="ＭＳ Ｐゴシック" charset="0"/>
              </a:rPr>
              <a:t>Replication, Replication, Replication</a:t>
            </a:r>
          </a:p>
        </p:txBody>
      </p:sp>
      <p:sp>
        <p:nvSpPr>
          <p:cNvPr id="3" name="Content Placeholder 2">
            <a:extLst>
              <a:ext uri="{FF2B5EF4-FFF2-40B4-BE49-F238E27FC236}">
                <a16:creationId xmlns:a16="http://schemas.microsoft.com/office/drawing/2014/main" id="{FF02E194-7AF1-DBDC-5EBA-CF3705EE3787}"/>
              </a:ext>
            </a:extLst>
          </p:cNvPr>
          <p:cNvSpPr>
            <a:spLocks noGrp="1"/>
          </p:cNvSpPr>
          <p:nvPr>
            <p:ph idx="1"/>
          </p:nvPr>
        </p:nvSpPr>
        <p:spPr/>
        <p:txBody>
          <a:bodyPr/>
          <a:lstStyle/>
          <a:p>
            <a:pPr eaLnBrk="1" hangingPunct="1">
              <a:defRPr/>
            </a:pPr>
            <a:r>
              <a:rPr lang="en-US" dirty="0">
                <a:ea typeface="ＭＳ Ｐゴシック" charset="0"/>
              </a:rPr>
              <a:t>Meta-analysis of multiple studies to increase GWAS power</a:t>
            </a:r>
          </a:p>
          <a:p>
            <a:pPr eaLnBrk="1" hangingPunct="1">
              <a:defRPr/>
            </a:pPr>
            <a:r>
              <a:rPr lang="en-US" dirty="0">
                <a:ea typeface="ＭＳ Ｐゴシック" charset="0"/>
              </a:rPr>
              <a:t>Combine data from different platforms / studies</a:t>
            </a:r>
          </a:p>
          <a:p>
            <a:pPr eaLnBrk="1" hangingPunct="1">
              <a:defRPr/>
            </a:pPr>
            <a:r>
              <a:rPr lang="en-US" dirty="0">
                <a:ea typeface="ＭＳ Ｐゴシック" charset="0"/>
              </a:rPr>
              <a:t>Impute unmeasured or missing genotypes based on LD (e.g. </a:t>
            </a:r>
            <a:r>
              <a:rPr lang="en-US" dirty="0" err="1">
                <a:ea typeface="ＭＳ Ｐゴシック" charset="0"/>
              </a:rPr>
              <a:t>HapMap</a:t>
            </a:r>
            <a:r>
              <a:rPr lang="en-US" dirty="0">
                <a:ea typeface="ＭＳ Ｐゴシック" charset="0"/>
              </a:rPr>
              <a:t> haplotypes or 1000 Genomes)</a:t>
            </a:r>
          </a:p>
          <a:p>
            <a:pPr eaLnBrk="1" hangingPunct="1">
              <a:defRPr/>
            </a:pPr>
            <a:r>
              <a:rPr lang="en-US" dirty="0">
                <a:ea typeface="ＭＳ Ｐゴシック" charset="0"/>
              </a:rPr>
              <a:t>Analyze all studies together to increase GWAS power</a:t>
            </a:r>
          </a:p>
        </p:txBody>
      </p:sp>
      <p:sp>
        <p:nvSpPr>
          <p:cNvPr id="4" name="Slide Number Placeholder 3">
            <a:extLst>
              <a:ext uri="{FF2B5EF4-FFF2-40B4-BE49-F238E27FC236}">
                <a16:creationId xmlns:a16="http://schemas.microsoft.com/office/drawing/2014/main" id="{F3CE9BB8-C7F8-56CE-9653-F38906ED237A}"/>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64F349C6-6F8F-46AC-A96D-C82F75946CE0}" type="slidenum">
              <a:rPr lang="en-US" altLang="zh-CN" sz="1400" b="0"/>
              <a:pPr eaLnBrk="1" hangingPunct="1"/>
              <a:t>42</a:t>
            </a:fld>
            <a:endParaRPr lang="en-US" altLang="zh-CN" sz="1400" b="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Genotype imputation for Meta or joint analysis</a:t>
            </a:r>
          </a:p>
        </p:txBody>
      </p:sp>
      <p:sp>
        <p:nvSpPr>
          <p:cNvPr id="7" name="Content Placeholder 6"/>
          <p:cNvSpPr>
            <a:spLocks noGrp="1"/>
          </p:cNvSpPr>
          <p:nvPr>
            <p:ph idx="1"/>
          </p:nvPr>
        </p:nvSpPr>
        <p:spPr/>
        <p:txBody>
          <a:bodyPr/>
          <a:lstStyle/>
          <a:p>
            <a:r>
              <a:rPr lang="en-US" b="1" dirty="0"/>
              <a:t>Goal:</a:t>
            </a:r>
            <a:r>
              <a:rPr lang="en-US" dirty="0"/>
              <a:t> to increase power by using previously genotyped GWAS samples</a:t>
            </a:r>
          </a:p>
          <a:p>
            <a:endParaRPr lang="en-US" b="1" dirty="0"/>
          </a:p>
          <a:p>
            <a:r>
              <a:rPr lang="en-US" b="1" dirty="0"/>
              <a:t>Problem:</a:t>
            </a:r>
            <a:r>
              <a:rPr lang="en-US" dirty="0"/>
              <a:t>  GWAS samples genotyped at fewer or different variant sites</a:t>
            </a:r>
          </a:p>
          <a:p>
            <a:endParaRPr lang="en-US" b="1" dirty="0"/>
          </a:p>
          <a:p>
            <a:r>
              <a:rPr lang="en-US" b="1" dirty="0"/>
              <a:t>Method</a:t>
            </a:r>
            <a:r>
              <a:rPr lang="en-US" dirty="0"/>
              <a:t>:  Use </a:t>
            </a:r>
            <a:r>
              <a:rPr lang="en-US" u="sng" dirty="0"/>
              <a:t>genotype imputation</a:t>
            </a:r>
            <a:r>
              <a:rPr lang="en-US" dirty="0"/>
              <a:t> to fill in missing genotypes</a:t>
            </a:r>
          </a:p>
        </p:txBody>
      </p:sp>
      <p:sp>
        <p:nvSpPr>
          <p:cNvPr id="9" name="TextBox 8"/>
          <p:cNvSpPr txBox="1"/>
          <p:nvPr/>
        </p:nvSpPr>
        <p:spPr>
          <a:xfrm>
            <a:off x="4114800" y="6488668"/>
            <a:ext cx="6682470" cy="369332"/>
          </a:xfrm>
          <a:prstGeom prst="rect">
            <a:avLst/>
          </a:prstGeom>
          <a:noFill/>
        </p:spPr>
        <p:txBody>
          <a:bodyPr wrap="none" rtlCol="0">
            <a:spAutoFit/>
          </a:bodyPr>
          <a:lstStyle/>
          <a:p>
            <a:r>
              <a:rPr lang="en-US" dirty="0"/>
              <a:t>(</a:t>
            </a:r>
            <a:r>
              <a:rPr lang="en-US" dirty="0" err="1"/>
              <a:t>Marchini</a:t>
            </a:r>
            <a:r>
              <a:rPr lang="en-US" dirty="0"/>
              <a:t> et. al., </a:t>
            </a:r>
            <a:r>
              <a:rPr lang="en-US" i="1" dirty="0"/>
              <a:t>Nat. Genet.</a:t>
            </a:r>
            <a:r>
              <a:rPr lang="en-US" dirty="0"/>
              <a:t>, 2007; Li et. al. </a:t>
            </a:r>
            <a:r>
              <a:rPr lang="en-US" i="1" dirty="0"/>
              <a:t>Genet. </a:t>
            </a:r>
            <a:r>
              <a:rPr lang="en-US" i="1" dirty="0" err="1"/>
              <a:t>Epidemol</a:t>
            </a:r>
            <a:r>
              <a:rPr lang="en-US" i="1" dirty="0"/>
              <a:t>.</a:t>
            </a:r>
            <a:r>
              <a:rPr lang="en-US" dirty="0"/>
              <a:t>, 2009)</a:t>
            </a:r>
          </a:p>
        </p:txBody>
      </p:sp>
    </p:spTree>
    <p:extLst>
      <p:ext uri="{BB962C8B-B14F-4D97-AF65-F5344CB8AC3E}">
        <p14:creationId xmlns:p14="http://schemas.microsoft.com/office/powerpoint/2010/main" val="119664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genotype imputation to </a:t>
            </a:r>
            <a:br>
              <a:rPr lang="en-US" dirty="0"/>
            </a:br>
            <a:r>
              <a:rPr lang="en-US" dirty="0"/>
              <a:t>fill in missing genotypes</a:t>
            </a:r>
          </a:p>
        </p:txBody>
      </p:sp>
      <p:graphicFrame>
        <p:nvGraphicFramePr>
          <p:cNvPr id="6" name="Table 5"/>
          <p:cNvGraphicFramePr>
            <a:graphicFrameLocks noGrp="1"/>
          </p:cNvGraphicFramePr>
          <p:nvPr/>
        </p:nvGraphicFramePr>
        <p:xfrm>
          <a:off x="4457699" y="4079240"/>
          <a:ext cx="3276603" cy="1483360"/>
        </p:xfrm>
        <a:graphic>
          <a:graphicData uri="http://schemas.openxmlformats.org/drawingml/2006/table">
            <a:tbl>
              <a:tblPr firstRow="1" bandRow="1">
                <a:tableStyleId>{2D5ABB26-0587-4C30-8999-92F81FD0307C}</a:tableStyleId>
              </a:tblPr>
              <a:tblGrid>
                <a:gridCol w="364067">
                  <a:extLst>
                    <a:ext uri="{9D8B030D-6E8A-4147-A177-3AD203B41FA5}">
                      <a16:colId xmlns:a16="http://schemas.microsoft.com/office/drawing/2014/main" val="20000"/>
                    </a:ext>
                  </a:extLst>
                </a:gridCol>
                <a:gridCol w="364067">
                  <a:extLst>
                    <a:ext uri="{9D8B030D-6E8A-4147-A177-3AD203B41FA5}">
                      <a16:colId xmlns:a16="http://schemas.microsoft.com/office/drawing/2014/main" val="20001"/>
                    </a:ext>
                  </a:extLst>
                </a:gridCol>
                <a:gridCol w="364067">
                  <a:extLst>
                    <a:ext uri="{9D8B030D-6E8A-4147-A177-3AD203B41FA5}">
                      <a16:colId xmlns:a16="http://schemas.microsoft.com/office/drawing/2014/main" val="20002"/>
                    </a:ext>
                  </a:extLst>
                </a:gridCol>
                <a:gridCol w="364067">
                  <a:extLst>
                    <a:ext uri="{9D8B030D-6E8A-4147-A177-3AD203B41FA5}">
                      <a16:colId xmlns:a16="http://schemas.microsoft.com/office/drawing/2014/main" val="20003"/>
                    </a:ext>
                  </a:extLst>
                </a:gridCol>
                <a:gridCol w="364067">
                  <a:extLst>
                    <a:ext uri="{9D8B030D-6E8A-4147-A177-3AD203B41FA5}">
                      <a16:colId xmlns:a16="http://schemas.microsoft.com/office/drawing/2014/main" val="20004"/>
                    </a:ext>
                  </a:extLst>
                </a:gridCol>
                <a:gridCol w="364067">
                  <a:extLst>
                    <a:ext uri="{9D8B030D-6E8A-4147-A177-3AD203B41FA5}">
                      <a16:colId xmlns:a16="http://schemas.microsoft.com/office/drawing/2014/main" val="20005"/>
                    </a:ext>
                  </a:extLst>
                </a:gridCol>
                <a:gridCol w="364067">
                  <a:extLst>
                    <a:ext uri="{9D8B030D-6E8A-4147-A177-3AD203B41FA5}">
                      <a16:colId xmlns:a16="http://schemas.microsoft.com/office/drawing/2014/main" val="20006"/>
                    </a:ext>
                  </a:extLst>
                </a:gridCol>
                <a:gridCol w="364067">
                  <a:extLst>
                    <a:ext uri="{9D8B030D-6E8A-4147-A177-3AD203B41FA5}">
                      <a16:colId xmlns:a16="http://schemas.microsoft.com/office/drawing/2014/main" val="20007"/>
                    </a:ext>
                  </a:extLst>
                </a:gridCol>
                <a:gridCol w="364067">
                  <a:extLst>
                    <a:ext uri="{9D8B030D-6E8A-4147-A177-3AD203B41FA5}">
                      <a16:colId xmlns:a16="http://schemas.microsoft.com/office/drawing/2014/main" val="20008"/>
                    </a:ext>
                  </a:extLst>
                </a:gridCol>
              </a:tblGrid>
              <a:tr h="370840">
                <a:tc>
                  <a:txBody>
                    <a:bodyPr/>
                    <a:lstStyle/>
                    <a:p>
                      <a:r>
                        <a:rPr lang="en-US" dirty="0"/>
                        <a:t>A</a:t>
                      </a:r>
                    </a:p>
                  </a:txBody>
                  <a:tcPr/>
                </a:tc>
                <a:tc>
                  <a:txBody>
                    <a:bodyPr/>
                    <a:lstStyle/>
                    <a:p>
                      <a:r>
                        <a:rPr lang="en-US" dirty="0"/>
                        <a:t>G</a:t>
                      </a:r>
                    </a:p>
                  </a:txBody>
                  <a:tcPr/>
                </a:tc>
                <a:tc>
                  <a:txBody>
                    <a:bodyPr/>
                    <a:lstStyle/>
                    <a:p>
                      <a:r>
                        <a:rPr lang="en-US" dirty="0"/>
                        <a:t>A</a:t>
                      </a:r>
                    </a:p>
                  </a:txBody>
                  <a:tcPr/>
                </a:tc>
                <a:tc>
                  <a:txBody>
                    <a:bodyPr/>
                    <a:lstStyle/>
                    <a:p>
                      <a:r>
                        <a:rPr lang="en-US" dirty="0"/>
                        <a:t>T</a:t>
                      </a:r>
                    </a:p>
                  </a:txBody>
                  <a:tcPr/>
                </a:tc>
                <a:tc>
                  <a:txBody>
                    <a:bodyPr/>
                    <a:lstStyle/>
                    <a:p>
                      <a:r>
                        <a:rPr lang="en-US" dirty="0"/>
                        <a:t>C</a:t>
                      </a:r>
                    </a:p>
                  </a:txBody>
                  <a:tcPr/>
                </a:tc>
                <a:tc>
                  <a:txBody>
                    <a:bodyPr/>
                    <a:lstStyle/>
                    <a:p>
                      <a:r>
                        <a:rPr lang="en-US" dirty="0"/>
                        <a:t>T</a:t>
                      </a:r>
                    </a:p>
                  </a:txBody>
                  <a:tcPr/>
                </a:tc>
                <a:tc>
                  <a:txBody>
                    <a:bodyPr/>
                    <a:lstStyle/>
                    <a:p>
                      <a:r>
                        <a:rPr lang="en-US" dirty="0"/>
                        <a:t>C</a:t>
                      </a:r>
                    </a:p>
                  </a:txBody>
                  <a:tcPr/>
                </a:tc>
                <a:tc>
                  <a:txBody>
                    <a:bodyPr/>
                    <a:lstStyle/>
                    <a:p>
                      <a:r>
                        <a:rPr lang="en-US" dirty="0"/>
                        <a:t>C</a:t>
                      </a:r>
                    </a:p>
                  </a:txBody>
                  <a:tcPr/>
                </a:tc>
                <a:tc>
                  <a:txBody>
                    <a:bodyPr/>
                    <a:lstStyle/>
                    <a:p>
                      <a:r>
                        <a:rPr lang="en-US" dirty="0"/>
                        <a:t>T</a:t>
                      </a:r>
                    </a:p>
                  </a:txBody>
                  <a:tcPr/>
                </a:tc>
                <a:extLst>
                  <a:ext uri="{0D108BD9-81ED-4DB2-BD59-A6C34878D82A}">
                    <a16:rowId xmlns:a16="http://schemas.microsoft.com/office/drawing/2014/main" val="10000"/>
                  </a:ext>
                </a:extLst>
              </a:tr>
              <a:tr h="370840">
                <a:tc>
                  <a:txBody>
                    <a:bodyPr/>
                    <a:lstStyle/>
                    <a:p>
                      <a:r>
                        <a:rPr lang="en-US" dirty="0"/>
                        <a:t>A</a:t>
                      </a:r>
                    </a:p>
                  </a:txBody>
                  <a:tcPr>
                    <a:solidFill>
                      <a:schemeClr val="bg1"/>
                    </a:solidFill>
                  </a:tcPr>
                </a:tc>
                <a:tc>
                  <a:txBody>
                    <a:bodyPr/>
                    <a:lstStyle/>
                    <a:p>
                      <a:r>
                        <a:rPr lang="en-US" dirty="0"/>
                        <a:t>G</a:t>
                      </a:r>
                    </a:p>
                  </a:txBody>
                  <a:tcPr>
                    <a:solidFill>
                      <a:schemeClr val="bg1"/>
                    </a:solidFill>
                  </a:tcPr>
                </a:tc>
                <a:tc>
                  <a:txBody>
                    <a:bodyPr/>
                    <a:lstStyle/>
                    <a:p>
                      <a:r>
                        <a:rPr lang="en-US" dirty="0"/>
                        <a:t>C</a:t>
                      </a:r>
                    </a:p>
                  </a:txBody>
                  <a:tcPr>
                    <a:solidFill>
                      <a:schemeClr val="bg1"/>
                    </a:solidFill>
                  </a:tcPr>
                </a:tc>
                <a:tc>
                  <a:txBody>
                    <a:bodyPr/>
                    <a:lstStyle/>
                    <a:p>
                      <a:r>
                        <a:rPr lang="en-US" dirty="0"/>
                        <a:t>T</a:t>
                      </a:r>
                    </a:p>
                  </a:txBody>
                  <a:tcPr>
                    <a:solidFill>
                      <a:schemeClr val="bg1"/>
                    </a:solidFill>
                  </a:tcPr>
                </a:tc>
                <a:tc>
                  <a:txBody>
                    <a:bodyPr/>
                    <a:lstStyle/>
                    <a:p>
                      <a:r>
                        <a:rPr lang="en-US" dirty="0"/>
                        <a:t>C</a:t>
                      </a:r>
                    </a:p>
                  </a:txBody>
                  <a:tcPr/>
                </a:tc>
                <a:tc>
                  <a:txBody>
                    <a:bodyPr/>
                    <a:lstStyle/>
                    <a:p>
                      <a:r>
                        <a:rPr lang="en-US" dirty="0"/>
                        <a:t>T</a:t>
                      </a:r>
                    </a:p>
                  </a:txBody>
                  <a:tcPr/>
                </a:tc>
                <a:tc>
                  <a:txBody>
                    <a:bodyPr/>
                    <a:lstStyle/>
                    <a:p>
                      <a:r>
                        <a:rPr lang="en-US" dirty="0"/>
                        <a:t>C</a:t>
                      </a:r>
                    </a:p>
                  </a:txBody>
                  <a:tcPr/>
                </a:tc>
                <a:tc>
                  <a:txBody>
                    <a:bodyPr/>
                    <a:lstStyle/>
                    <a:p>
                      <a:r>
                        <a:rPr lang="en-US" dirty="0"/>
                        <a:t>A</a:t>
                      </a:r>
                    </a:p>
                  </a:txBody>
                  <a:tcPr/>
                </a:tc>
                <a:tc>
                  <a:txBody>
                    <a:bodyPr/>
                    <a:lstStyle/>
                    <a:p>
                      <a:r>
                        <a:rPr lang="en-US" dirty="0"/>
                        <a:t>T</a:t>
                      </a:r>
                    </a:p>
                  </a:txBody>
                  <a:tcPr/>
                </a:tc>
                <a:extLst>
                  <a:ext uri="{0D108BD9-81ED-4DB2-BD59-A6C34878D82A}">
                    <a16:rowId xmlns:a16="http://schemas.microsoft.com/office/drawing/2014/main" val="10001"/>
                  </a:ext>
                </a:extLst>
              </a:tr>
              <a:tr h="370840">
                <a:tc>
                  <a:txBody>
                    <a:bodyPr/>
                    <a:lstStyle/>
                    <a:p>
                      <a:r>
                        <a:rPr lang="en-US" dirty="0"/>
                        <a:t>A</a:t>
                      </a:r>
                    </a:p>
                  </a:txBody>
                  <a:tcPr/>
                </a:tc>
                <a:tc>
                  <a:txBody>
                    <a:bodyPr/>
                    <a:lstStyle/>
                    <a:p>
                      <a:r>
                        <a:rPr lang="en-US" dirty="0"/>
                        <a:t>G</a:t>
                      </a:r>
                    </a:p>
                  </a:txBody>
                  <a:tcPr/>
                </a:tc>
                <a:tc>
                  <a:txBody>
                    <a:bodyPr/>
                    <a:lstStyle/>
                    <a:p>
                      <a:r>
                        <a:rPr lang="en-US" dirty="0"/>
                        <a:t>A</a:t>
                      </a:r>
                    </a:p>
                  </a:txBody>
                  <a:tcPr/>
                </a:tc>
                <a:tc>
                  <a:txBody>
                    <a:bodyPr/>
                    <a:lstStyle/>
                    <a:p>
                      <a:r>
                        <a:rPr lang="en-US" dirty="0"/>
                        <a:t>T</a:t>
                      </a:r>
                    </a:p>
                  </a:txBody>
                  <a:tcPr/>
                </a:tc>
                <a:tc>
                  <a:txBody>
                    <a:bodyPr/>
                    <a:lstStyle/>
                    <a:p>
                      <a:r>
                        <a:rPr lang="en-US" dirty="0"/>
                        <a:t>C</a:t>
                      </a:r>
                    </a:p>
                  </a:txBody>
                  <a:tcPr/>
                </a:tc>
                <a:tc>
                  <a:txBody>
                    <a:bodyPr/>
                    <a:lstStyle/>
                    <a:p>
                      <a:r>
                        <a:rPr lang="en-US" dirty="0"/>
                        <a:t>G</a:t>
                      </a:r>
                    </a:p>
                  </a:txBody>
                  <a:tcPr/>
                </a:tc>
                <a:tc>
                  <a:txBody>
                    <a:bodyPr/>
                    <a:lstStyle/>
                    <a:p>
                      <a:r>
                        <a:rPr lang="en-US" dirty="0"/>
                        <a:t>C</a:t>
                      </a:r>
                    </a:p>
                  </a:txBody>
                  <a:tcPr/>
                </a:tc>
                <a:tc>
                  <a:txBody>
                    <a:bodyPr/>
                    <a:lstStyle/>
                    <a:p>
                      <a:r>
                        <a:rPr lang="en-US" dirty="0"/>
                        <a:t>C</a:t>
                      </a:r>
                    </a:p>
                  </a:txBody>
                  <a:tcPr/>
                </a:tc>
                <a:tc>
                  <a:txBody>
                    <a:bodyPr/>
                    <a:lstStyle/>
                    <a:p>
                      <a:r>
                        <a:rPr lang="en-US" dirty="0"/>
                        <a:t>T</a:t>
                      </a:r>
                    </a:p>
                  </a:txBody>
                  <a:tcPr/>
                </a:tc>
                <a:extLst>
                  <a:ext uri="{0D108BD9-81ED-4DB2-BD59-A6C34878D82A}">
                    <a16:rowId xmlns:a16="http://schemas.microsoft.com/office/drawing/2014/main" val="10002"/>
                  </a:ext>
                </a:extLst>
              </a:tr>
              <a:tr h="370840">
                <a:tc>
                  <a:txBody>
                    <a:bodyPr/>
                    <a:lstStyle/>
                    <a:p>
                      <a:r>
                        <a:rPr lang="en-US" dirty="0"/>
                        <a:t>A</a:t>
                      </a:r>
                    </a:p>
                  </a:txBody>
                  <a:tcPr/>
                </a:tc>
                <a:tc>
                  <a:txBody>
                    <a:bodyPr/>
                    <a:lstStyle/>
                    <a:p>
                      <a:r>
                        <a:rPr lang="en-US" dirty="0"/>
                        <a:t>G</a:t>
                      </a:r>
                    </a:p>
                  </a:txBody>
                  <a:tcPr/>
                </a:tc>
                <a:tc>
                  <a:txBody>
                    <a:bodyPr/>
                    <a:lstStyle/>
                    <a:p>
                      <a:r>
                        <a:rPr lang="en-US" dirty="0"/>
                        <a:t>A</a:t>
                      </a:r>
                    </a:p>
                  </a:txBody>
                  <a:tcPr/>
                </a:tc>
                <a:tc>
                  <a:txBody>
                    <a:bodyPr/>
                    <a:lstStyle/>
                    <a:p>
                      <a:r>
                        <a:rPr lang="en-US" dirty="0"/>
                        <a:t>T</a:t>
                      </a:r>
                    </a:p>
                  </a:txBody>
                  <a:tcPr/>
                </a:tc>
                <a:tc>
                  <a:txBody>
                    <a:bodyPr/>
                    <a:lstStyle/>
                    <a:p>
                      <a:r>
                        <a:rPr lang="en-US" dirty="0"/>
                        <a:t>C</a:t>
                      </a:r>
                    </a:p>
                  </a:txBody>
                  <a:tcPr/>
                </a:tc>
                <a:tc>
                  <a:txBody>
                    <a:bodyPr/>
                    <a:lstStyle/>
                    <a:p>
                      <a:r>
                        <a:rPr lang="en-US" dirty="0"/>
                        <a:t>T</a:t>
                      </a:r>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nvGraphicFramePr>
        <p:xfrm>
          <a:off x="4457699" y="2402840"/>
          <a:ext cx="3276603" cy="370840"/>
        </p:xfrm>
        <a:graphic>
          <a:graphicData uri="http://schemas.openxmlformats.org/drawingml/2006/table">
            <a:tbl>
              <a:tblPr firstRow="1" bandRow="1">
                <a:tableStyleId>{2D5ABB26-0587-4C30-8999-92F81FD0307C}</a:tableStyleId>
              </a:tblPr>
              <a:tblGrid>
                <a:gridCol w="364067">
                  <a:extLst>
                    <a:ext uri="{9D8B030D-6E8A-4147-A177-3AD203B41FA5}">
                      <a16:colId xmlns:a16="http://schemas.microsoft.com/office/drawing/2014/main" val="20000"/>
                    </a:ext>
                  </a:extLst>
                </a:gridCol>
                <a:gridCol w="364067">
                  <a:extLst>
                    <a:ext uri="{9D8B030D-6E8A-4147-A177-3AD203B41FA5}">
                      <a16:colId xmlns:a16="http://schemas.microsoft.com/office/drawing/2014/main" val="20001"/>
                    </a:ext>
                  </a:extLst>
                </a:gridCol>
                <a:gridCol w="364067">
                  <a:extLst>
                    <a:ext uri="{9D8B030D-6E8A-4147-A177-3AD203B41FA5}">
                      <a16:colId xmlns:a16="http://schemas.microsoft.com/office/drawing/2014/main" val="20002"/>
                    </a:ext>
                  </a:extLst>
                </a:gridCol>
                <a:gridCol w="364067">
                  <a:extLst>
                    <a:ext uri="{9D8B030D-6E8A-4147-A177-3AD203B41FA5}">
                      <a16:colId xmlns:a16="http://schemas.microsoft.com/office/drawing/2014/main" val="20003"/>
                    </a:ext>
                  </a:extLst>
                </a:gridCol>
                <a:gridCol w="364067">
                  <a:extLst>
                    <a:ext uri="{9D8B030D-6E8A-4147-A177-3AD203B41FA5}">
                      <a16:colId xmlns:a16="http://schemas.microsoft.com/office/drawing/2014/main" val="20004"/>
                    </a:ext>
                  </a:extLst>
                </a:gridCol>
                <a:gridCol w="364067">
                  <a:extLst>
                    <a:ext uri="{9D8B030D-6E8A-4147-A177-3AD203B41FA5}">
                      <a16:colId xmlns:a16="http://schemas.microsoft.com/office/drawing/2014/main" val="20005"/>
                    </a:ext>
                  </a:extLst>
                </a:gridCol>
                <a:gridCol w="364067">
                  <a:extLst>
                    <a:ext uri="{9D8B030D-6E8A-4147-A177-3AD203B41FA5}">
                      <a16:colId xmlns:a16="http://schemas.microsoft.com/office/drawing/2014/main" val="20006"/>
                    </a:ext>
                  </a:extLst>
                </a:gridCol>
                <a:gridCol w="364067">
                  <a:extLst>
                    <a:ext uri="{9D8B030D-6E8A-4147-A177-3AD203B41FA5}">
                      <a16:colId xmlns:a16="http://schemas.microsoft.com/office/drawing/2014/main" val="20007"/>
                    </a:ext>
                  </a:extLst>
                </a:gridCol>
                <a:gridCol w="364067">
                  <a:extLst>
                    <a:ext uri="{9D8B030D-6E8A-4147-A177-3AD203B41FA5}">
                      <a16:colId xmlns:a16="http://schemas.microsoft.com/office/drawing/2014/main" val="20008"/>
                    </a:ext>
                  </a:extLst>
                </a:gridCol>
              </a:tblGrid>
              <a:tr h="370840">
                <a:tc>
                  <a:txBody>
                    <a:bodyPr/>
                    <a:lstStyle/>
                    <a:p>
                      <a:r>
                        <a:rPr lang="en-US" dirty="0"/>
                        <a:t>.</a:t>
                      </a:r>
                    </a:p>
                  </a:txBody>
                  <a:tcPr/>
                </a:tc>
                <a:tc>
                  <a:txBody>
                    <a:bodyPr/>
                    <a:lstStyle/>
                    <a:p>
                      <a:r>
                        <a:rPr lang="en-US" dirty="0"/>
                        <a:t>.</a:t>
                      </a:r>
                    </a:p>
                  </a:txBody>
                  <a:tcPr/>
                </a:tc>
                <a:tc>
                  <a:txBody>
                    <a:bodyPr/>
                    <a:lstStyle/>
                    <a:p>
                      <a:r>
                        <a:rPr lang="en-US" b="1" dirty="0"/>
                        <a:t>C</a:t>
                      </a:r>
                    </a:p>
                  </a:txBody>
                  <a:tcPr/>
                </a:tc>
                <a:tc>
                  <a:txBody>
                    <a:bodyPr/>
                    <a:lstStyle/>
                    <a:p>
                      <a:r>
                        <a:rPr lang="en-US" dirty="0"/>
                        <a:t>.</a:t>
                      </a:r>
                    </a:p>
                  </a:txBody>
                  <a:tcPr/>
                </a:tc>
                <a:tc>
                  <a:txBody>
                    <a:bodyPr/>
                    <a:lstStyle/>
                    <a:p>
                      <a:r>
                        <a:rPr lang="en-US" dirty="0"/>
                        <a:t>.</a:t>
                      </a:r>
                    </a:p>
                  </a:txBody>
                  <a:tcPr/>
                </a:tc>
                <a:tc>
                  <a:txBody>
                    <a:bodyPr/>
                    <a:lstStyle/>
                    <a:p>
                      <a:r>
                        <a:rPr lang="en-US" b="1" dirty="0"/>
                        <a:t>G</a:t>
                      </a:r>
                    </a:p>
                  </a:txBody>
                  <a:tcPr/>
                </a:tc>
                <a:tc>
                  <a:txBody>
                    <a:bodyPr/>
                    <a:lstStyle/>
                    <a:p>
                      <a:r>
                        <a:rPr lang="en-US" dirty="0"/>
                        <a:t>.</a:t>
                      </a:r>
                    </a:p>
                  </a:txBody>
                  <a:tcPr/>
                </a:tc>
                <a:tc>
                  <a:txBody>
                    <a:bodyPr/>
                    <a:lstStyle/>
                    <a:p>
                      <a:r>
                        <a:rPr lang="en-US" b="1" dirty="0"/>
                        <a:t>C</a:t>
                      </a:r>
                    </a:p>
                  </a:txBody>
                  <a:tcPr/>
                </a:tc>
                <a:tc>
                  <a:txBody>
                    <a:bodyPr/>
                    <a:lstStyle/>
                    <a:p>
                      <a:r>
                        <a:rPr lang="en-US" dirty="0"/>
                        <a:t>.</a:t>
                      </a:r>
                    </a:p>
                  </a:txBody>
                  <a:tcPr/>
                </a:tc>
                <a:extLst>
                  <a:ext uri="{0D108BD9-81ED-4DB2-BD59-A6C34878D82A}">
                    <a16:rowId xmlns:a16="http://schemas.microsoft.com/office/drawing/2014/main" val="10000"/>
                  </a:ext>
                </a:extLst>
              </a:tr>
            </a:tbl>
          </a:graphicData>
        </a:graphic>
      </p:graphicFrame>
      <p:sp>
        <p:nvSpPr>
          <p:cNvPr id="8" name="TextBox 7"/>
          <p:cNvSpPr txBox="1"/>
          <p:nvPr/>
        </p:nvSpPr>
        <p:spPr>
          <a:xfrm>
            <a:off x="4457699" y="1945640"/>
            <a:ext cx="2010487" cy="369332"/>
          </a:xfrm>
          <a:prstGeom prst="rect">
            <a:avLst/>
          </a:prstGeom>
          <a:noFill/>
        </p:spPr>
        <p:txBody>
          <a:bodyPr wrap="none" rtlCol="0">
            <a:spAutoFit/>
          </a:bodyPr>
          <a:lstStyle/>
          <a:p>
            <a:r>
              <a:rPr lang="en-US" b="1" dirty="0"/>
              <a:t>Genotyped sample</a:t>
            </a:r>
          </a:p>
        </p:txBody>
      </p:sp>
      <p:sp>
        <p:nvSpPr>
          <p:cNvPr id="9" name="TextBox 8"/>
          <p:cNvSpPr txBox="1"/>
          <p:nvPr/>
        </p:nvSpPr>
        <p:spPr>
          <a:xfrm>
            <a:off x="4457699" y="3589774"/>
            <a:ext cx="2252091" cy="369332"/>
          </a:xfrm>
          <a:prstGeom prst="rect">
            <a:avLst/>
          </a:prstGeom>
          <a:noFill/>
        </p:spPr>
        <p:txBody>
          <a:bodyPr wrap="none" rtlCol="0">
            <a:spAutoFit/>
          </a:bodyPr>
          <a:lstStyle/>
          <a:p>
            <a:r>
              <a:rPr lang="en-US" b="1" dirty="0"/>
              <a:t>Reference </a:t>
            </a:r>
            <a:r>
              <a:rPr lang="en-US" b="1" dirty="0" err="1"/>
              <a:t>haplotypes</a:t>
            </a:r>
            <a:endParaRPr lang="en-US" b="1" dirty="0"/>
          </a:p>
        </p:txBody>
      </p:sp>
      <p:sp>
        <p:nvSpPr>
          <p:cNvPr id="10" name="TextBox 9"/>
          <p:cNvSpPr txBox="1"/>
          <p:nvPr/>
        </p:nvSpPr>
        <p:spPr>
          <a:xfrm>
            <a:off x="2819400" y="1488441"/>
            <a:ext cx="2234010" cy="461665"/>
          </a:xfrm>
          <a:prstGeom prst="rect">
            <a:avLst/>
          </a:prstGeom>
          <a:noFill/>
        </p:spPr>
        <p:txBody>
          <a:bodyPr wrap="none" rtlCol="0">
            <a:spAutoFit/>
          </a:bodyPr>
          <a:lstStyle/>
          <a:p>
            <a:r>
              <a:rPr lang="en-US" sz="2400" b="1" dirty="0"/>
              <a:t>1.  Starting Data</a:t>
            </a:r>
          </a:p>
        </p:txBody>
      </p:sp>
    </p:spTree>
    <p:extLst>
      <p:ext uri="{BB962C8B-B14F-4D97-AF65-F5344CB8AC3E}">
        <p14:creationId xmlns:p14="http://schemas.microsoft.com/office/powerpoint/2010/main" val="1161444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Using genotype imputation to </a:t>
            </a:r>
            <a:br>
              <a:rPr lang="en-US"/>
            </a:br>
            <a:r>
              <a:rPr lang="en-US"/>
              <a:t>fill in missing genotypes</a:t>
            </a:r>
            <a:endParaRPr lang="en-US" dirty="0"/>
          </a:p>
        </p:txBody>
      </p:sp>
      <p:graphicFrame>
        <p:nvGraphicFramePr>
          <p:cNvPr id="6" name="Table 5"/>
          <p:cNvGraphicFramePr>
            <a:graphicFrameLocks noGrp="1"/>
          </p:cNvGraphicFramePr>
          <p:nvPr/>
        </p:nvGraphicFramePr>
        <p:xfrm>
          <a:off x="4457699" y="4079240"/>
          <a:ext cx="3276603" cy="1483360"/>
        </p:xfrm>
        <a:graphic>
          <a:graphicData uri="http://schemas.openxmlformats.org/drawingml/2006/table">
            <a:tbl>
              <a:tblPr firstRow="1" bandRow="1">
                <a:tableStyleId>{2D5ABB26-0587-4C30-8999-92F81FD0307C}</a:tableStyleId>
              </a:tblPr>
              <a:tblGrid>
                <a:gridCol w="364067">
                  <a:extLst>
                    <a:ext uri="{9D8B030D-6E8A-4147-A177-3AD203B41FA5}">
                      <a16:colId xmlns:a16="http://schemas.microsoft.com/office/drawing/2014/main" val="20000"/>
                    </a:ext>
                  </a:extLst>
                </a:gridCol>
                <a:gridCol w="364067">
                  <a:extLst>
                    <a:ext uri="{9D8B030D-6E8A-4147-A177-3AD203B41FA5}">
                      <a16:colId xmlns:a16="http://schemas.microsoft.com/office/drawing/2014/main" val="20001"/>
                    </a:ext>
                  </a:extLst>
                </a:gridCol>
                <a:gridCol w="364067">
                  <a:extLst>
                    <a:ext uri="{9D8B030D-6E8A-4147-A177-3AD203B41FA5}">
                      <a16:colId xmlns:a16="http://schemas.microsoft.com/office/drawing/2014/main" val="20002"/>
                    </a:ext>
                  </a:extLst>
                </a:gridCol>
                <a:gridCol w="364067">
                  <a:extLst>
                    <a:ext uri="{9D8B030D-6E8A-4147-A177-3AD203B41FA5}">
                      <a16:colId xmlns:a16="http://schemas.microsoft.com/office/drawing/2014/main" val="20003"/>
                    </a:ext>
                  </a:extLst>
                </a:gridCol>
                <a:gridCol w="364067">
                  <a:extLst>
                    <a:ext uri="{9D8B030D-6E8A-4147-A177-3AD203B41FA5}">
                      <a16:colId xmlns:a16="http://schemas.microsoft.com/office/drawing/2014/main" val="20004"/>
                    </a:ext>
                  </a:extLst>
                </a:gridCol>
                <a:gridCol w="364067">
                  <a:extLst>
                    <a:ext uri="{9D8B030D-6E8A-4147-A177-3AD203B41FA5}">
                      <a16:colId xmlns:a16="http://schemas.microsoft.com/office/drawing/2014/main" val="20005"/>
                    </a:ext>
                  </a:extLst>
                </a:gridCol>
                <a:gridCol w="364067">
                  <a:extLst>
                    <a:ext uri="{9D8B030D-6E8A-4147-A177-3AD203B41FA5}">
                      <a16:colId xmlns:a16="http://schemas.microsoft.com/office/drawing/2014/main" val="20006"/>
                    </a:ext>
                  </a:extLst>
                </a:gridCol>
                <a:gridCol w="364067">
                  <a:extLst>
                    <a:ext uri="{9D8B030D-6E8A-4147-A177-3AD203B41FA5}">
                      <a16:colId xmlns:a16="http://schemas.microsoft.com/office/drawing/2014/main" val="20007"/>
                    </a:ext>
                  </a:extLst>
                </a:gridCol>
                <a:gridCol w="364067">
                  <a:extLst>
                    <a:ext uri="{9D8B030D-6E8A-4147-A177-3AD203B41FA5}">
                      <a16:colId xmlns:a16="http://schemas.microsoft.com/office/drawing/2014/main" val="20008"/>
                    </a:ext>
                  </a:extLst>
                </a:gridCol>
              </a:tblGrid>
              <a:tr h="370840">
                <a:tc>
                  <a:txBody>
                    <a:bodyPr/>
                    <a:lstStyle/>
                    <a:p>
                      <a:r>
                        <a:rPr lang="en-US" dirty="0"/>
                        <a:t>A</a:t>
                      </a:r>
                    </a:p>
                  </a:txBody>
                  <a:tcPr/>
                </a:tc>
                <a:tc>
                  <a:txBody>
                    <a:bodyPr/>
                    <a:lstStyle/>
                    <a:p>
                      <a:r>
                        <a:rPr lang="en-US" dirty="0"/>
                        <a:t>G</a:t>
                      </a:r>
                    </a:p>
                  </a:txBody>
                  <a:tcPr/>
                </a:tc>
                <a:tc>
                  <a:txBody>
                    <a:bodyPr/>
                    <a:lstStyle/>
                    <a:p>
                      <a:r>
                        <a:rPr lang="en-US" dirty="0"/>
                        <a:t>A</a:t>
                      </a:r>
                    </a:p>
                  </a:txBody>
                  <a:tcPr/>
                </a:tc>
                <a:tc>
                  <a:txBody>
                    <a:bodyPr/>
                    <a:lstStyle/>
                    <a:p>
                      <a:r>
                        <a:rPr lang="en-US" dirty="0"/>
                        <a:t>T</a:t>
                      </a:r>
                    </a:p>
                  </a:txBody>
                  <a:tcPr/>
                </a:tc>
                <a:tc>
                  <a:txBody>
                    <a:bodyPr/>
                    <a:lstStyle/>
                    <a:p>
                      <a:r>
                        <a:rPr lang="en-US" dirty="0"/>
                        <a:t>C</a:t>
                      </a:r>
                    </a:p>
                  </a:txBody>
                  <a:tcPr/>
                </a:tc>
                <a:tc>
                  <a:txBody>
                    <a:bodyPr/>
                    <a:lstStyle/>
                    <a:p>
                      <a:r>
                        <a:rPr lang="en-US" dirty="0"/>
                        <a:t>T</a:t>
                      </a:r>
                    </a:p>
                  </a:txBody>
                  <a:tcPr/>
                </a:tc>
                <a:tc>
                  <a:txBody>
                    <a:bodyPr/>
                    <a:lstStyle/>
                    <a:p>
                      <a:r>
                        <a:rPr lang="en-US" dirty="0"/>
                        <a:t>C</a:t>
                      </a:r>
                    </a:p>
                  </a:txBody>
                  <a:tcPr/>
                </a:tc>
                <a:tc>
                  <a:txBody>
                    <a:bodyPr/>
                    <a:lstStyle/>
                    <a:p>
                      <a:r>
                        <a:rPr lang="en-US" dirty="0"/>
                        <a:t>C</a:t>
                      </a:r>
                    </a:p>
                  </a:txBody>
                  <a:tcPr/>
                </a:tc>
                <a:tc>
                  <a:txBody>
                    <a:bodyPr/>
                    <a:lstStyle/>
                    <a:p>
                      <a:r>
                        <a:rPr lang="en-US" dirty="0"/>
                        <a:t>T</a:t>
                      </a:r>
                    </a:p>
                  </a:txBody>
                  <a:tcPr/>
                </a:tc>
                <a:extLst>
                  <a:ext uri="{0D108BD9-81ED-4DB2-BD59-A6C34878D82A}">
                    <a16:rowId xmlns:a16="http://schemas.microsoft.com/office/drawing/2014/main" val="10000"/>
                  </a:ext>
                </a:extLst>
              </a:tr>
              <a:tr h="370840">
                <a:tc>
                  <a:txBody>
                    <a:bodyPr/>
                    <a:lstStyle/>
                    <a:p>
                      <a:r>
                        <a:rPr lang="en-US" dirty="0"/>
                        <a:t>A</a:t>
                      </a:r>
                    </a:p>
                  </a:txBody>
                  <a:tcPr>
                    <a:solidFill>
                      <a:srgbClr val="00B050"/>
                    </a:solidFill>
                  </a:tcPr>
                </a:tc>
                <a:tc>
                  <a:txBody>
                    <a:bodyPr/>
                    <a:lstStyle/>
                    <a:p>
                      <a:r>
                        <a:rPr lang="en-US" dirty="0"/>
                        <a:t>G</a:t>
                      </a:r>
                    </a:p>
                  </a:txBody>
                  <a:tcPr>
                    <a:solidFill>
                      <a:srgbClr val="00B050"/>
                    </a:solidFill>
                  </a:tcPr>
                </a:tc>
                <a:tc>
                  <a:txBody>
                    <a:bodyPr/>
                    <a:lstStyle/>
                    <a:p>
                      <a:r>
                        <a:rPr lang="en-US" b="1" dirty="0"/>
                        <a:t>C</a:t>
                      </a:r>
                    </a:p>
                  </a:txBody>
                  <a:tcPr>
                    <a:solidFill>
                      <a:srgbClr val="00B050"/>
                    </a:solidFill>
                  </a:tcPr>
                </a:tc>
                <a:tc>
                  <a:txBody>
                    <a:bodyPr/>
                    <a:lstStyle/>
                    <a:p>
                      <a:r>
                        <a:rPr lang="en-US" dirty="0"/>
                        <a:t>T</a:t>
                      </a:r>
                    </a:p>
                  </a:txBody>
                  <a:tcPr>
                    <a:solidFill>
                      <a:srgbClr val="00B050"/>
                    </a:solidFill>
                  </a:tcPr>
                </a:tc>
                <a:tc>
                  <a:txBody>
                    <a:bodyPr/>
                    <a:lstStyle/>
                    <a:p>
                      <a:r>
                        <a:rPr lang="en-US" dirty="0"/>
                        <a:t>C</a:t>
                      </a:r>
                    </a:p>
                  </a:txBody>
                  <a:tcPr/>
                </a:tc>
                <a:tc>
                  <a:txBody>
                    <a:bodyPr/>
                    <a:lstStyle/>
                    <a:p>
                      <a:r>
                        <a:rPr lang="en-US" dirty="0"/>
                        <a:t>T</a:t>
                      </a:r>
                    </a:p>
                  </a:txBody>
                  <a:tcPr/>
                </a:tc>
                <a:tc>
                  <a:txBody>
                    <a:bodyPr/>
                    <a:lstStyle/>
                    <a:p>
                      <a:r>
                        <a:rPr lang="en-US" dirty="0"/>
                        <a:t>C</a:t>
                      </a:r>
                    </a:p>
                  </a:txBody>
                  <a:tcPr/>
                </a:tc>
                <a:tc>
                  <a:txBody>
                    <a:bodyPr/>
                    <a:lstStyle/>
                    <a:p>
                      <a:r>
                        <a:rPr lang="en-US" dirty="0"/>
                        <a:t>A</a:t>
                      </a:r>
                    </a:p>
                  </a:txBody>
                  <a:tcPr/>
                </a:tc>
                <a:tc>
                  <a:txBody>
                    <a:bodyPr/>
                    <a:lstStyle/>
                    <a:p>
                      <a:r>
                        <a:rPr lang="en-US" dirty="0"/>
                        <a:t>T</a:t>
                      </a:r>
                    </a:p>
                  </a:txBody>
                  <a:tcPr/>
                </a:tc>
                <a:extLst>
                  <a:ext uri="{0D108BD9-81ED-4DB2-BD59-A6C34878D82A}">
                    <a16:rowId xmlns:a16="http://schemas.microsoft.com/office/drawing/2014/main" val="10001"/>
                  </a:ext>
                </a:extLst>
              </a:tr>
              <a:tr h="370840">
                <a:tc>
                  <a:txBody>
                    <a:bodyPr/>
                    <a:lstStyle/>
                    <a:p>
                      <a:r>
                        <a:rPr lang="en-US" dirty="0"/>
                        <a:t>A</a:t>
                      </a:r>
                    </a:p>
                  </a:txBody>
                  <a:tcPr/>
                </a:tc>
                <a:tc>
                  <a:txBody>
                    <a:bodyPr/>
                    <a:lstStyle/>
                    <a:p>
                      <a:r>
                        <a:rPr lang="en-US" dirty="0"/>
                        <a:t>G</a:t>
                      </a:r>
                    </a:p>
                  </a:txBody>
                  <a:tcPr/>
                </a:tc>
                <a:tc>
                  <a:txBody>
                    <a:bodyPr/>
                    <a:lstStyle/>
                    <a:p>
                      <a:r>
                        <a:rPr lang="en-US" dirty="0"/>
                        <a:t>A</a:t>
                      </a:r>
                    </a:p>
                  </a:txBody>
                  <a:tcPr/>
                </a:tc>
                <a:tc>
                  <a:txBody>
                    <a:bodyPr/>
                    <a:lstStyle/>
                    <a:p>
                      <a:r>
                        <a:rPr lang="en-US" dirty="0"/>
                        <a:t>T</a:t>
                      </a:r>
                    </a:p>
                  </a:txBody>
                  <a:tcPr/>
                </a:tc>
                <a:tc>
                  <a:txBody>
                    <a:bodyPr/>
                    <a:lstStyle/>
                    <a:p>
                      <a:r>
                        <a:rPr lang="en-US" dirty="0"/>
                        <a:t>C</a:t>
                      </a:r>
                    </a:p>
                  </a:txBody>
                  <a:tcPr>
                    <a:solidFill>
                      <a:srgbClr val="FFFF00"/>
                    </a:solidFill>
                  </a:tcPr>
                </a:tc>
                <a:tc>
                  <a:txBody>
                    <a:bodyPr/>
                    <a:lstStyle/>
                    <a:p>
                      <a:r>
                        <a:rPr lang="en-US" b="1" dirty="0"/>
                        <a:t>G</a:t>
                      </a:r>
                    </a:p>
                  </a:txBody>
                  <a:tcPr>
                    <a:solidFill>
                      <a:srgbClr val="FFFF00"/>
                    </a:solidFill>
                  </a:tcPr>
                </a:tc>
                <a:tc>
                  <a:txBody>
                    <a:bodyPr/>
                    <a:lstStyle/>
                    <a:p>
                      <a:r>
                        <a:rPr lang="en-US" dirty="0"/>
                        <a:t>C</a:t>
                      </a:r>
                    </a:p>
                  </a:txBody>
                  <a:tcPr>
                    <a:solidFill>
                      <a:srgbClr val="FFFF00"/>
                    </a:solidFill>
                  </a:tcPr>
                </a:tc>
                <a:tc>
                  <a:txBody>
                    <a:bodyPr/>
                    <a:lstStyle/>
                    <a:p>
                      <a:r>
                        <a:rPr lang="en-US" b="1" dirty="0"/>
                        <a:t>C</a:t>
                      </a:r>
                    </a:p>
                  </a:txBody>
                  <a:tcPr>
                    <a:solidFill>
                      <a:srgbClr val="FFFF00"/>
                    </a:solidFill>
                  </a:tcPr>
                </a:tc>
                <a:tc>
                  <a:txBody>
                    <a:bodyPr/>
                    <a:lstStyle/>
                    <a:p>
                      <a:r>
                        <a:rPr lang="en-US" dirty="0"/>
                        <a:t>T</a:t>
                      </a:r>
                    </a:p>
                  </a:txBody>
                  <a:tcPr>
                    <a:solidFill>
                      <a:srgbClr val="FFFF00"/>
                    </a:solidFill>
                  </a:tcPr>
                </a:tc>
                <a:extLst>
                  <a:ext uri="{0D108BD9-81ED-4DB2-BD59-A6C34878D82A}">
                    <a16:rowId xmlns:a16="http://schemas.microsoft.com/office/drawing/2014/main" val="10002"/>
                  </a:ext>
                </a:extLst>
              </a:tr>
              <a:tr h="370840">
                <a:tc>
                  <a:txBody>
                    <a:bodyPr/>
                    <a:lstStyle/>
                    <a:p>
                      <a:r>
                        <a:rPr lang="en-US" dirty="0"/>
                        <a:t>A</a:t>
                      </a:r>
                    </a:p>
                  </a:txBody>
                  <a:tcPr/>
                </a:tc>
                <a:tc>
                  <a:txBody>
                    <a:bodyPr/>
                    <a:lstStyle/>
                    <a:p>
                      <a:r>
                        <a:rPr lang="en-US" dirty="0"/>
                        <a:t>G</a:t>
                      </a:r>
                    </a:p>
                  </a:txBody>
                  <a:tcPr/>
                </a:tc>
                <a:tc>
                  <a:txBody>
                    <a:bodyPr/>
                    <a:lstStyle/>
                    <a:p>
                      <a:r>
                        <a:rPr lang="en-US" dirty="0"/>
                        <a:t>A</a:t>
                      </a:r>
                    </a:p>
                  </a:txBody>
                  <a:tcPr/>
                </a:tc>
                <a:tc>
                  <a:txBody>
                    <a:bodyPr/>
                    <a:lstStyle/>
                    <a:p>
                      <a:r>
                        <a:rPr lang="en-US" dirty="0"/>
                        <a:t>T</a:t>
                      </a:r>
                    </a:p>
                  </a:txBody>
                  <a:tcPr/>
                </a:tc>
                <a:tc>
                  <a:txBody>
                    <a:bodyPr/>
                    <a:lstStyle/>
                    <a:p>
                      <a:r>
                        <a:rPr lang="en-US" dirty="0"/>
                        <a:t>C</a:t>
                      </a:r>
                    </a:p>
                  </a:txBody>
                  <a:tcPr/>
                </a:tc>
                <a:tc>
                  <a:txBody>
                    <a:bodyPr/>
                    <a:lstStyle/>
                    <a:p>
                      <a:r>
                        <a:rPr lang="en-US" dirty="0"/>
                        <a:t>T</a:t>
                      </a:r>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nvGraphicFramePr>
        <p:xfrm>
          <a:off x="4457699" y="2402840"/>
          <a:ext cx="3276603" cy="370840"/>
        </p:xfrm>
        <a:graphic>
          <a:graphicData uri="http://schemas.openxmlformats.org/drawingml/2006/table">
            <a:tbl>
              <a:tblPr firstRow="1" bandRow="1">
                <a:tableStyleId>{2D5ABB26-0587-4C30-8999-92F81FD0307C}</a:tableStyleId>
              </a:tblPr>
              <a:tblGrid>
                <a:gridCol w="364067">
                  <a:extLst>
                    <a:ext uri="{9D8B030D-6E8A-4147-A177-3AD203B41FA5}">
                      <a16:colId xmlns:a16="http://schemas.microsoft.com/office/drawing/2014/main" val="20000"/>
                    </a:ext>
                  </a:extLst>
                </a:gridCol>
                <a:gridCol w="364067">
                  <a:extLst>
                    <a:ext uri="{9D8B030D-6E8A-4147-A177-3AD203B41FA5}">
                      <a16:colId xmlns:a16="http://schemas.microsoft.com/office/drawing/2014/main" val="20001"/>
                    </a:ext>
                  </a:extLst>
                </a:gridCol>
                <a:gridCol w="364067">
                  <a:extLst>
                    <a:ext uri="{9D8B030D-6E8A-4147-A177-3AD203B41FA5}">
                      <a16:colId xmlns:a16="http://schemas.microsoft.com/office/drawing/2014/main" val="20002"/>
                    </a:ext>
                  </a:extLst>
                </a:gridCol>
                <a:gridCol w="364067">
                  <a:extLst>
                    <a:ext uri="{9D8B030D-6E8A-4147-A177-3AD203B41FA5}">
                      <a16:colId xmlns:a16="http://schemas.microsoft.com/office/drawing/2014/main" val="20003"/>
                    </a:ext>
                  </a:extLst>
                </a:gridCol>
                <a:gridCol w="364067">
                  <a:extLst>
                    <a:ext uri="{9D8B030D-6E8A-4147-A177-3AD203B41FA5}">
                      <a16:colId xmlns:a16="http://schemas.microsoft.com/office/drawing/2014/main" val="20004"/>
                    </a:ext>
                  </a:extLst>
                </a:gridCol>
                <a:gridCol w="364067">
                  <a:extLst>
                    <a:ext uri="{9D8B030D-6E8A-4147-A177-3AD203B41FA5}">
                      <a16:colId xmlns:a16="http://schemas.microsoft.com/office/drawing/2014/main" val="20005"/>
                    </a:ext>
                  </a:extLst>
                </a:gridCol>
                <a:gridCol w="364067">
                  <a:extLst>
                    <a:ext uri="{9D8B030D-6E8A-4147-A177-3AD203B41FA5}">
                      <a16:colId xmlns:a16="http://schemas.microsoft.com/office/drawing/2014/main" val="20006"/>
                    </a:ext>
                  </a:extLst>
                </a:gridCol>
                <a:gridCol w="364067">
                  <a:extLst>
                    <a:ext uri="{9D8B030D-6E8A-4147-A177-3AD203B41FA5}">
                      <a16:colId xmlns:a16="http://schemas.microsoft.com/office/drawing/2014/main" val="20007"/>
                    </a:ext>
                  </a:extLst>
                </a:gridCol>
                <a:gridCol w="364067">
                  <a:extLst>
                    <a:ext uri="{9D8B030D-6E8A-4147-A177-3AD203B41FA5}">
                      <a16:colId xmlns:a16="http://schemas.microsoft.com/office/drawing/2014/main" val="20008"/>
                    </a:ext>
                  </a:extLst>
                </a:gridCol>
              </a:tblGrid>
              <a:tr h="370840">
                <a:tc>
                  <a:txBody>
                    <a:bodyPr/>
                    <a:lstStyle/>
                    <a:p>
                      <a:r>
                        <a:rPr lang="en-US" dirty="0"/>
                        <a:t>.</a:t>
                      </a:r>
                    </a:p>
                  </a:txBody>
                  <a:tcPr>
                    <a:solidFill>
                      <a:srgbClr val="00B050"/>
                    </a:solidFill>
                  </a:tcPr>
                </a:tc>
                <a:tc>
                  <a:txBody>
                    <a:bodyPr/>
                    <a:lstStyle/>
                    <a:p>
                      <a:r>
                        <a:rPr lang="en-US" dirty="0"/>
                        <a:t>.</a:t>
                      </a:r>
                    </a:p>
                  </a:txBody>
                  <a:tcPr>
                    <a:solidFill>
                      <a:srgbClr val="00B050"/>
                    </a:solidFill>
                  </a:tcPr>
                </a:tc>
                <a:tc>
                  <a:txBody>
                    <a:bodyPr/>
                    <a:lstStyle/>
                    <a:p>
                      <a:r>
                        <a:rPr lang="en-US" b="1" dirty="0"/>
                        <a:t>C</a:t>
                      </a:r>
                    </a:p>
                  </a:txBody>
                  <a:tcPr>
                    <a:solidFill>
                      <a:srgbClr val="00B050"/>
                    </a:solidFill>
                  </a:tcPr>
                </a:tc>
                <a:tc>
                  <a:txBody>
                    <a:bodyPr/>
                    <a:lstStyle/>
                    <a:p>
                      <a:r>
                        <a:rPr lang="en-US" dirty="0"/>
                        <a:t>.</a:t>
                      </a:r>
                    </a:p>
                  </a:txBody>
                  <a:tcPr>
                    <a:solidFill>
                      <a:srgbClr val="00B050"/>
                    </a:solidFill>
                  </a:tcPr>
                </a:tc>
                <a:tc>
                  <a:txBody>
                    <a:bodyPr/>
                    <a:lstStyle/>
                    <a:p>
                      <a:r>
                        <a:rPr lang="en-US" dirty="0"/>
                        <a:t>.</a:t>
                      </a:r>
                    </a:p>
                  </a:txBody>
                  <a:tcPr>
                    <a:solidFill>
                      <a:srgbClr val="FFFF00"/>
                    </a:solidFill>
                  </a:tcPr>
                </a:tc>
                <a:tc>
                  <a:txBody>
                    <a:bodyPr/>
                    <a:lstStyle/>
                    <a:p>
                      <a:r>
                        <a:rPr lang="en-US" b="1" dirty="0"/>
                        <a:t>G</a:t>
                      </a:r>
                    </a:p>
                  </a:txBody>
                  <a:tcPr>
                    <a:solidFill>
                      <a:srgbClr val="FFFF00"/>
                    </a:solidFill>
                  </a:tcPr>
                </a:tc>
                <a:tc>
                  <a:txBody>
                    <a:bodyPr/>
                    <a:lstStyle/>
                    <a:p>
                      <a:r>
                        <a:rPr lang="en-US" dirty="0"/>
                        <a:t>.</a:t>
                      </a:r>
                    </a:p>
                  </a:txBody>
                  <a:tcPr>
                    <a:solidFill>
                      <a:srgbClr val="FFFF00"/>
                    </a:solidFill>
                  </a:tcPr>
                </a:tc>
                <a:tc>
                  <a:txBody>
                    <a:bodyPr/>
                    <a:lstStyle/>
                    <a:p>
                      <a:r>
                        <a:rPr lang="en-US" b="1" dirty="0"/>
                        <a:t>C</a:t>
                      </a:r>
                    </a:p>
                  </a:txBody>
                  <a:tcPr>
                    <a:solidFill>
                      <a:srgbClr val="FFFF00"/>
                    </a:solidFill>
                  </a:tcPr>
                </a:tc>
                <a:tc>
                  <a:txBody>
                    <a:bodyPr/>
                    <a:lstStyle/>
                    <a:p>
                      <a:r>
                        <a:rPr lang="en-US" dirty="0"/>
                        <a:t>.</a:t>
                      </a:r>
                    </a:p>
                  </a:txBody>
                  <a:tcPr>
                    <a:solidFill>
                      <a:srgbClr val="FFFF00"/>
                    </a:solidFill>
                  </a:tcPr>
                </a:tc>
                <a:extLst>
                  <a:ext uri="{0D108BD9-81ED-4DB2-BD59-A6C34878D82A}">
                    <a16:rowId xmlns:a16="http://schemas.microsoft.com/office/drawing/2014/main" val="10000"/>
                  </a:ext>
                </a:extLst>
              </a:tr>
            </a:tbl>
          </a:graphicData>
        </a:graphic>
      </p:graphicFrame>
      <p:sp>
        <p:nvSpPr>
          <p:cNvPr id="8" name="TextBox 7"/>
          <p:cNvSpPr txBox="1"/>
          <p:nvPr/>
        </p:nvSpPr>
        <p:spPr>
          <a:xfrm>
            <a:off x="4457699" y="1945640"/>
            <a:ext cx="2010487" cy="369332"/>
          </a:xfrm>
          <a:prstGeom prst="rect">
            <a:avLst/>
          </a:prstGeom>
          <a:noFill/>
        </p:spPr>
        <p:txBody>
          <a:bodyPr wrap="none" rtlCol="0">
            <a:spAutoFit/>
          </a:bodyPr>
          <a:lstStyle/>
          <a:p>
            <a:r>
              <a:rPr lang="en-US" b="1" dirty="0"/>
              <a:t>Genotyped sample</a:t>
            </a:r>
          </a:p>
        </p:txBody>
      </p:sp>
      <p:sp>
        <p:nvSpPr>
          <p:cNvPr id="9" name="TextBox 8"/>
          <p:cNvSpPr txBox="1"/>
          <p:nvPr/>
        </p:nvSpPr>
        <p:spPr>
          <a:xfrm>
            <a:off x="4457699" y="3589774"/>
            <a:ext cx="2252091" cy="369332"/>
          </a:xfrm>
          <a:prstGeom prst="rect">
            <a:avLst/>
          </a:prstGeom>
          <a:noFill/>
        </p:spPr>
        <p:txBody>
          <a:bodyPr wrap="none" rtlCol="0">
            <a:spAutoFit/>
          </a:bodyPr>
          <a:lstStyle/>
          <a:p>
            <a:r>
              <a:rPr lang="en-US" b="1" dirty="0"/>
              <a:t>Reference </a:t>
            </a:r>
            <a:r>
              <a:rPr lang="en-US" b="1" dirty="0" err="1"/>
              <a:t>haplotypes</a:t>
            </a:r>
            <a:endParaRPr lang="en-US" b="1" dirty="0"/>
          </a:p>
        </p:txBody>
      </p:sp>
      <p:sp>
        <p:nvSpPr>
          <p:cNvPr id="12" name="TextBox 11"/>
          <p:cNvSpPr txBox="1"/>
          <p:nvPr/>
        </p:nvSpPr>
        <p:spPr>
          <a:xfrm>
            <a:off x="2819400" y="1488441"/>
            <a:ext cx="5566652" cy="461665"/>
          </a:xfrm>
          <a:prstGeom prst="rect">
            <a:avLst/>
          </a:prstGeom>
          <a:noFill/>
        </p:spPr>
        <p:txBody>
          <a:bodyPr wrap="none" rtlCol="0">
            <a:spAutoFit/>
          </a:bodyPr>
          <a:lstStyle/>
          <a:p>
            <a:r>
              <a:rPr lang="en-US" sz="2400" b="1" dirty="0"/>
              <a:t>2.  Identify shared regions of chromosome</a:t>
            </a:r>
          </a:p>
        </p:txBody>
      </p:sp>
    </p:spTree>
    <p:extLst>
      <p:ext uri="{BB962C8B-B14F-4D97-AF65-F5344CB8AC3E}">
        <p14:creationId xmlns:p14="http://schemas.microsoft.com/office/powerpoint/2010/main" val="3205323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Using genotype imputation to </a:t>
            </a:r>
            <a:br>
              <a:rPr lang="en-US"/>
            </a:br>
            <a:r>
              <a:rPr lang="en-US"/>
              <a:t>fill in missing genotypes</a:t>
            </a:r>
            <a:endParaRPr lang="en-US" dirty="0"/>
          </a:p>
        </p:txBody>
      </p:sp>
      <p:graphicFrame>
        <p:nvGraphicFramePr>
          <p:cNvPr id="6" name="Table 5"/>
          <p:cNvGraphicFramePr>
            <a:graphicFrameLocks noGrp="1"/>
          </p:cNvGraphicFramePr>
          <p:nvPr/>
        </p:nvGraphicFramePr>
        <p:xfrm>
          <a:off x="4457699" y="4079240"/>
          <a:ext cx="3276603" cy="1483360"/>
        </p:xfrm>
        <a:graphic>
          <a:graphicData uri="http://schemas.openxmlformats.org/drawingml/2006/table">
            <a:tbl>
              <a:tblPr firstRow="1" bandRow="1">
                <a:tableStyleId>{2D5ABB26-0587-4C30-8999-92F81FD0307C}</a:tableStyleId>
              </a:tblPr>
              <a:tblGrid>
                <a:gridCol w="364067">
                  <a:extLst>
                    <a:ext uri="{9D8B030D-6E8A-4147-A177-3AD203B41FA5}">
                      <a16:colId xmlns:a16="http://schemas.microsoft.com/office/drawing/2014/main" val="20000"/>
                    </a:ext>
                  </a:extLst>
                </a:gridCol>
                <a:gridCol w="364067">
                  <a:extLst>
                    <a:ext uri="{9D8B030D-6E8A-4147-A177-3AD203B41FA5}">
                      <a16:colId xmlns:a16="http://schemas.microsoft.com/office/drawing/2014/main" val="20001"/>
                    </a:ext>
                  </a:extLst>
                </a:gridCol>
                <a:gridCol w="364067">
                  <a:extLst>
                    <a:ext uri="{9D8B030D-6E8A-4147-A177-3AD203B41FA5}">
                      <a16:colId xmlns:a16="http://schemas.microsoft.com/office/drawing/2014/main" val="20002"/>
                    </a:ext>
                  </a:extLst>
                </a:gridCol>
                <a:gridCol w="364067">
                  <a:extLst>
                    <a:ext uri="{9D8B030D-6E8A-4147-A177-3AD203B41FA5}">
                      <a16:colId xmlns:a16="http://schemas.microsoft.com/office/drawing/2014/main" val="20003"/>
                    </a:ext>
                  </a:extLst>
                </a:gridCol>
                <a:gridCol w="364067">
                  <a:extLst>
                    <a:ext uri="{9D8B030D-6E8A-4147-A177-3AD203B41FA5}">
                      <a16:colId xmlns:a16="http://schemas.microsoft.com/office/drawing/2014/main" val="20004"/>
                    </a:ext>
                  </a:extLst>
                </a:gridCol>
                <a:gridCol w="364067">
                  <a:extLst>
                    <a:ext uri="{9D8B030D-6E8A-4147-A177-3AD203B41FA5}">
                      <a16:colId xmlns:a16="http://schemas.microsoft.com/office/drawing/2014/main" val="20005"/>
                    </a:ext>
                  </a:extLst>
                </a:gridCol>
                <a:gridCol w="364067">
                  <a:extLst>
                    <a:ext uri="{9D8B030D-6E8A-4147-A177-3AD203B41FA5}">
                      <a16:colId xmlns:a16="http://schemas.microsoft.com/office/drawing/2014/main" val="20006"/>
                    </a:ext>
                  </a:extLst>
                </a:gridCol>
                <a:gridCol w="364067">
                  <a:extLst>
                    <a:ext uri="{9D8B030D-6E8A-4147-A177-3AD203B41FA5}">
                      <a16:colId xmlns:a16="http://schemas.microsoft.com/office/drawing/2014/main" val="20007"/>
                    </a:ext>
                  </a:extLst>
                </a:gridCol>
                <a:gridCol w="364067">
                  <a:extLst>
                    <a:ext uri="{9D8B030D-6E8A-4147-A177-3AD203B41FA5}">
                      <a16:colId xmlns:a16="http://schemas.microsoft.com/office/drawing/2014/main" val="20008"/>
                    </a:ext>
                  </a:extLst>
                </a:gridCol>
              </a:tblGrid>
              <a:tr h="370840">
                <a:tc>
                  <a:txBody>
                    <a:bodyPr/>
                    <a:lstStyle/>
                    <a:p>
                      <a:r>
                        <a:rPr lang="en-US" dirty="0"/>
                        <a:t>A</a:t>
                      </a:r>
                    </a:p>
                  </a:txBody>
                  <a:tcPr/>
                </a:tc>
                <a:tc>
                  <a:txBody>
                    <a:bodyPr/>
                    <a:lstStyle/>
                    <a:p>
                      <a:r>
                        <a:rPr lang="en-US" dirty="0"/>
                        <a:t>G</a:t>
                      </a:r>
                    </a:p>
                  </a:txBody>
                  <a:tcPr/>
                </a:tc>
                <a:tc>
                  <a:txBody>
                    <a:bodyPr/>
                    <a:lstStyle/>
                    <a:p>
                      <a:r>
                        <a:rPr lang="en-US" dirty="0"/>
                        <a:t>A</a:t>
                      </a:r>
                    </a:p>
                  </a:txBody>
                  <a:tcPr/>
                </a:tc>
                <a:tc>
                  <a:txBody>
                    <a:bodyPr/>
                    <a:lstStyle/>
                    <a:p>
                      <a:r>
                        <a:rPr lang="en-US" dirty="0"/>
                        <a:t>T</a:t>
                      </a:r>
                    </a:p>
                  </a:txBody>
                  <a:tcPr/>
                </a:tc>
                <a:tc>
                  <a:txBody>
                    <a:bodyPr/>
                    <a:lstStyle/>
                    <a:p>
                      <a:r>
                        <a:rPr lang="en-US" dirty="0"/>
                        <a:t>C</a:t>
                      </a:r>
                    </a:p>
                  </a:txBody>
                  <a:tcPr/>
                </a:tc>
                <a:tc>
                  <a:txBody>
                    <a:bodyPr/>
                    <a:lstStyle/>
                    <a:p>
                      <a:r>
                        <a:rPr lang="en-US" dirty="0"/>
                        <a:t>T</a:t>
                      </a:r>
                    </a:p>
                  </a:txBody>
                  <a:tcPr/>
                </a:tc>
                <a:tc>
                  <a:txBody>
                    <a:bodyPr/>
                    <a:lstStyle/>
                    <a:p>
                      <a:r>
                        <a:rPr lang="en-US" dirty="0"/>
                        <a:t>C</a:t>
                      </a:r>
                    </a:p>
                  </a:txBody>
                  <a:tcPr/>
                </a:tc>
                <a:tc>
                  <a:txBody>
                    <a:bodyPr/>
                    <a:lstStyle/>
                    <a:p>
                      <a:r>
                        <a:rPr lang="en-US" dirty="0"/>
                        <a:t>C</a:t>
                      </a:r>
                    </a:p>
                  </a:txBody>
                  <a:tcPr/>
                </a:tc>
                <a:tc>
                  <a:txBody>
                    <a:bodyPr/>
                    <a:lstStyle/>
                    <a:p>
                      <a:r>
                        <a:rPr lang="en-US" dirty="0"/>
                        <a:t>T</a:t>
                      </a:r>
                    </a:p>
                  </a:txBody>
                  <a:tcPr/>
                </a:tc>
                <a:extLst>
                  <a:ext uri="{0D108BD9-81ED-4DB2-BD59-A6C34878D82A}">
                    <a16:rowId xmlns:a16="http://schemas.microsoft.com/office/drawing/2014/main" val="10000"/>
                  </a:ext>
                </a:extLst>
              </a:tr>
              <a:tr h="370840">
                <a:tc>
                  <a:txBody>
                    <a:bodyPr/>
                    <a:lstStyle/>
                    <a:p>
                      <a:r>
                        <a:rPr lang="en-US" dirty="0"/>
                        <a:t>A</a:t>
                      </a:r>
                    </a:p>
                  </a:txBody>
                  <a:tcPr>
                    <a:solidFill>
                      <a:srgbClr val="00B050"/>
                    </a:solidFill>
                  </a:tcPr>
                </a:tc>
                <a:tc>
                  <a:txBody>
                    <a:bodyPr/>
                    <a:lstStyle/>
                    <a:p>
                      <a:r>
                        <a:rPr lang="en-US" dirty="0"/>
                        <a:t>G</a:t>
                      </a:r>
                    </a:p>
                  </a:txBody>
                  <a:tcPr>
                    <a:solidFill>
                      <a:srgbClr val="00B050"/>
                    </a:solidFill>
                  </a:tcPr>
                </a:tc>
                <a:tc>
                  <a:txBody>
                    <a:bodyPr/>
                    <a:lstStyle/>
                    <a:p>
                      <a:r>
                        <a:rPr lang="en-US" b="1" dirty="0"/>
                        <a:t>C</a:t>
                      </a:r>
                    </a:p>
                  </a:txBody>
                  <a:tcPr>
                    <a:solidFill>
                      <a:srgbClr val="00B050"/>
                    </a:solidFill>
                  </a:tcPr>
                </a:tc>
                <a:tc>
                  <a:txBody>
                    <a:bodyPr/>
                    <a:lstStyle/>
                    <a:p>
                      <a:r>
                        <a:rPr lang="en-US" dirty="0"/>
                        <a:t>T</a:t>
                      </a:r>
                    </a:p>
                  </a:txBody>
                  <a:tcPr>
                    <a:solidFill>
                      <a:srgbClr val="00B050"/>
                    </a:solidFill>
                  </a:tcPr>
                </a:tc>
                <a:tc>
                  <a:txBody>
                    <a:bodyPr/>
                    <a:lstStyle/>
                    <a:p>
                      <a:r>
                        <a:rPr lang="en-US" dirty="0"/>
                        <a:t>C</a:t>
                      </a:r>
                    </a:p>
                  </a:txBody>
                  <a:tcPr/>
                </a:tc>
                <a:tc>
                  <a:txBody>
                    <a:bodyPr/>
                    <a:lstStyle/>
                    <a:p>
                      <a:r>
                        <a:rPr lang="en-US" dirty="0"/>
                        <a:t>T</a:t>
                      </a:r>
                    </a:p>
                  </a:txBody>
                  <a:tcPr/>
                </a:tc>
                <a:tc>
                  <a:txBody>
                    <a:bodyPr/>
                    <a:lstStyle/>
                    <a:p>
                      <a:r>
                        <a:rPr lang="en-US" dirty="0"/>
                        <a:t>C</a:t>
                      </a:r>
                    </a:p>
                  </a:txBody>
                  <a:tcPr/>
                </a:tc>
                <a:tc>
                  <a:txBody>
                    <a:bodyPr/>
                    <a:lstStyle/>
                    <a:p>
                      <a:r>
                        <a:rPr lang="en-US" dirty="0"/>
                        <a:t>A</a:t>
                      </a:r>
                    </a:p>
                  </a:txBody>
                  <a:tcPr/>
                </a:tc>
                <a:tc>
                  <a:txBody>
                    <a:bodyPr/>
                    <a:lstStyle/>
                    <a:p>
                      <a:r>
                        <a:rPr lang="en-US" dirty="0"/>
                        <a:t>T</a:t>
                      </a:r>
                    </a:p>
                  </a:txBody>
                  <a:tcPr/>
                </a:tc>
                <a:extLst>
                  <a:ext uri="{0D108BD9-81ED-4DB2-BD59-A6C34878D82A}">
                    <a16:rowId xmlns:a16="http://schemas.microsoft.com/office/drawing/2014/main" val="10001"/>
                  </a:ext>
                </a:extLst>
              </a:tr>
              <a:tr h="370840">
                <a:tc>
                  <a:txBody>
                    <a:bodyPr/>
                    <a:lstStyle/>
                    <a:p>
                      <a:r>
                        <a:rPr lang="en-US" dirty="0"/>
                        <a:t>A</a:t>
                      </a:r>
                    </a:p>
                  </a:txBody>
                  <a:tcPr/>
                </a:tc>
                <a:tc>
                  <a:txBody>
                    <a:bodyPr/>
                    <a:lstStyle/>
                    <a:p>
                      <a:r>
                        <a:rPr lang="en-US" dirty="0"/>
                        <a:t>G</a:t>
                      </a:r>
                    </a:p>
                  </a:txBody>
                  <a:tcPr/>
                </a:tc>
                <a:tc>
                  <a:txBody>
                    <a:bodyPr/>
                    <a:lstStyle/>
                    <a:p>
                      <a:r>
                        <a:rPr lang="en-US" dirty="0"/>
                        <a:t>A</a:t>
                      </a:r>
                    </a:p>
                  </a:txBody>
                  <a:tcPr/>
                </a:tc>
                <a:tc>
                  <a:txBody>
                    <a:bodyPr/>
                    <a:lstStyle/>
                    <a:p>
                      <a:r>
                        <a:rPr lang="en-US" dirty="0"/>
                        <a:t>T</a:t>
                      </a:r>
                    </a:p>
                  </a:txBody>
                  <a:tcPr/>
                </a:tc>
                <a:tc>
                  <a:txBody>
                    <a:bodyPr/>
                    <a:lstStyle/>
                    <a:p>
                      <a:r>
                        <a:rPr lang="en-US" dirty="0"/>
                        <a:t>C</a:t>
                      </a:r>
                    </a:p>
                  </a:txBody>
                  <a:tcPr>
                    <a:solidFill>
                      <a:srgbClr val="FFFF00"/>
                    </a:solidFill>
                  </a:tcPr>
                </a:tc>
                <a:tc>
                  <a:txBody>
                    <a:bodyPr/>
                    <a:lstStyle/>
                    <a:p>
                      <a:r>
                        <a:rPr lang="en-US" b="1" dirty="0"/>
                        <a:t>G</a:t>
                      </a:r>
                    </a:p>
                  </a:txBody>
                  <a:tcPr>
                    <a:solidFill>
                      <a:srgbClr val="FFFF00"/>
                    </a:solidFill>
                  </a:tcPr>
                </a:tc>
                <a:tc>
                  <a:txBody>
                    <a:bodyPr/>
                    <a:lstStyle/>
                    <a:p>
                      <a:r>
                        <a:rPr lang="en-US" dirty="0"/>
                        <a:t>C</a:t>
                      </a:r>
                    </a:p>
                  </a:txBody>
                  <a:tcPr>
                    <a:solidFill>
                      <a:srgbClr val="FFFF00"/>
                    </a:solidFill>
                  </a:tcPr>
                </a:tc>
                <a:tc>
                  <a:txBody>
                    <a:bodyPr/>
                    <a:lstStyle/>
                    <a:p>
                      <a:r>
                        <a:rPr lang="en-US" b="1" dirty="0"/>
                        <a:t>C</a:t>
                      </a:r>
                    </a:p>
                  </a:txBody>
                  <a:tcPr>
                    <a:solidFill>
                      <a:srgbClr val="FFFF00"/>
                    </a:solidFill>
                  </a:tcPr>
                </a:tc>
                <a:tc>
                  <a:txBody>
                    <a:bodyPr/>
                    <a:lstStyle/>
                    <a:p>
                      <a:r>
                        <a:rPr lang="en-US" dirty="0"/>
                        <a:t>T</a:t>
                      </a:r>
                    </a:p>
                  </a:txBody>
                  <a:tcPr>
                    <a:solidFill>
                      <a:srgbClr val="FFFF00"/>
                    </a:solidFill>
                  </a:tcPr>
                </a:tc>
                <a:extLst>
                  <a:ext uri="{0D108BD9-81ED-4DB2-BD59-A6C34878D82A}">
                    <a16:rowId xmlns:a16="http://schemas.microsoft.com/office/drawing/2014/main" val="10002"/>
                  </a:ext>
                </a:extLst>
              </a:tr>
              <a:tr h="370840">
                <a:tc>
                  <a:txBody>
                    <a:bodyPr/>
                    <a:lstStyle/>
                    <a:p>
                      <a:r>
                        <a:rPr lang="en-US" dirty="0"/>
                        <a:t>A</a:t>
                      </a:r>
                    </a:p>
                  </a:txBody>
                  <a:tcPr/>
                </a:tc>
                <a:tc>
                  <a:txBody>
                    <a:bodyPr/>
                    <a:lstStyle/>
                    <a:p>
                      <a:r>
                        <a:rPr lang="en-US" dirty="0"/>
                        <a:t>G</a:t>
                      </a:r>
                    </a:p>
                  </a:txBody>
                  <a:tcPr/>
                </a:tc>
                <a:tc>
                  <a:txBody>
                    <a:bodyPr/>
                    <a:lstStyle/>
                    <a:p>
                      <a:r>
                        <a:rPr lang="en-US" dirty="0"/>
                        <a:t>A</a:t>
                      </a:r>
                    </a:p>
                  </a:txBody>
                  <a:tcPr/>
                </a:tc>
                <a:tc>
                  <a:txBody>
                    <a:bodyPr/>
                    <a:lstStyle/>
                    <a:p>
                      <a:r>
                        <a:rPr lang="en-US" dirty="0"/>
                        <a:t>T</a:t>
                      </a:r>
                    </a:p>
                  </a:txBody>
                  <a:tcPr/>
                </a:tc>
                <a:tc>
                  <a:txBody>
                    <a:bodyPr/>
                    <a:lstStyle/>
                    <a:p>
                      <a:r>
                        <a:rPr lang="en-US" dirty="0"/>
                        <a:t>C</a:t>
                      </a:r>
                    </a:p>
                  </a:txBody>
                  <a:tcPr/>
                </a:tc>
                <a:tc>
                  <a:txBody>
                    <a:bodyPr/>
                    <a:lstStyle/>
                    <a:p>
                      <a:r>
                        <a:rPr lang="en-US" dirty="0"/>
                        <a:t>T</a:t>
                      </a:r>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nvGraphicFramePr>
        <p:xfrm>
          <a:off x="4457699" y="2402840"/>
          <a:ext cx="3276603" cy="370840"/>
        </p:xfrm>
        <a:graphic>
          <a:graphicData uri="http://schemas.openxmlformats.org/drawingml/2006/table">
            <a:tbl>
              <a:tblPr firstRow="1" bandRow="1">
                <a:tableStyleId>{2D5ABB26-0587-4C30-8999-92F81FD0307C}</a:tableStyleId>
              </a:tblPr>
              <a:tblGrid>
                <a:gridCol w="364067">
                  <a:extLst>
                    <a:ext uri="{9D8B030D-6E8A-4147-A177-3AD203B41FA5}">
                      <a16:colId xmlns:a16="http://schemas.microsoft.com/office/drawing/2014/main" val="20000"/>
                    </a:ext>
                  </a:extLst>
                </a:gridCol>
                <a:gridCol w="364067">
                  <a:extLst>
                    <a:ext uri="{9D8B030D-6E8A-4147-A177-3AD203B41FA5}">
                      <a16:colId xmlns:a16="http://schemas.microsoft.com/office/drawing/2014/main" val="20001"/>
                    </a:ext>
                  </a:extLst>
                </a:gridCol>
                <a:gridCol w="364067">
                  <a:extLst>
                    <a:ext uri="{9D8B030D-6E8A-4147-A177-3AD203B41FA5}">
                      <a16:colId xmlns:a16="http://schemas.microsoft.com/office/drawing/2014/main" val="20002"/>
                    </a:ext>
                  </a:extLst>
                </a:gridCol>
                <a:gridCol w="364067">
                  <a:extLst>
                    <a:ext uri="{9D8B030D-6E8A-4147-A177-3AD203B41FA5}">
                      <a16:colId xmlns:a16="http://schemas.microsoft.com/office/drawing/2014/main" val="20003"/>
                    </a:ext>
                  </a:extLst>
                </a:gridCol>
                <a:gridCol w="364067">
                  <a:extLst>
                    <a:ext uri="{9D8B030D-6E8A-4147-A177-3AD203B41FA5}">
                      <a16:colId xmlns:a16="http://schemas.microsoft.com/office/drawing/2014/main" val="20004"/>
                    </a:ext>
                  </a:extLst>
                </a:gridCol>
                <a:gridCol w="364067">
                  <a:extLst>
                    <a:ext uri="{9D8B030D-6E8A-4147-A177-3AD203B41FA5}">
                      <a16:colId xmlns:a16="http://schemas.microsoft.com/office/drawing/2014/main" val="20005"/>
                    </a:ext>
                  </a:extLst>
                </a:gridCol>
                <a:gridCol w="364067">
                  <a:extLst>
                    <a:ext uri="{9D8B030D-6E8A-4147-A177-3AD203B41FA5}">
                      <a16:colId xmlns:a16="http://schemas.microsoft.com/office/drawing/2014/main" val="20006"/>
                    </a:ext>
                  </a:extLst>
                </a:gridCol>
                <a:gridCol w="364067">
                  <a:extLst>
                    <a:ext uri="{9D8B030D-6E8A-4147-A177-3AD203B41FA5}">
                      <a16:colId xmlns:a16="http://schemas.microsoft.com/office/drawing/2014/main" val="20007"/>
                    </a:ext>
                  </a:extLst>
                </a:gridCol>
                <a:gridCol w="364067">
                  <a:extLst>
                    <a:ext uri="{9D8B030D-6E8A-4147-A177-3AD203B41FA5}">
                      <a16:colId xmlns:a16="http://schemas.microsoft.com/office/drawing/2014/main" val="20008"/>
                    </a:ext>
                  </a:extLst>
                </a:gridCol>
              </a:tblGrid>
              <a:tr h="370840">
                <a:tc>
                  <a:txBody>
                    <a:bodyPr/>
                    <a:lstStyle/>
                    <a:p>
                      <a:r>
                        <a:rPr lang="en-US" dirty="0"/>
                        <a:t>A</a:t>
                      </a:r>
                    </a:p>
                  </a:txBody>
                  <a:tcPr>
                    <a:solidFill>
                      <a:srgbClr val="00B050"/>
                    </a:solidFill>
                  </a:tcPr>
                </a:tc>
                <a:tc>
                  <a:txBody>
                    <a:bodyPr/>
                    <a:lstStyle/>
                    <a:p>
                      <a:r>
                        <a:rPr lang="en-US" dirty="0"/>
                        <a:t>G</a:t>
                      </a:r>
                    </a:p>
                  </a:txBody>
                  <a:tcPr>
                    <a:solidFill>
                      <a:srgbClr val="00B050"/>
                    </a:solidFill>
                  </a:tcPr>
                </a:tc>
                <a:tc>
                  <a:txBody>
                    <a:bodyPr/>
                    <a:lstStyle/>
                    <a:p>
                      <a:r>
                        <a:rPr lang="en-US" b="1" dirty="0"/>
                        <a:t>C</a:t>
                      </a:r>
                    </a:p>
                  </a:txBody>
                  <a:tcPr>
                    <a:solidFill>
                      <a:srgbClr val="00B050"/>
                    </a:solidFill>
                  </a:tcPr>
                </a:tc>
                <a:tc>
                  <a:txBody>
                    <a:bodyPr/>
                    <a:lstStyle/>
                    <a:p>
                      <a:r>
                        <a:rPr lang="en-US" dirty="0"/>
                        <a:t>T</a:t>
                      </a:r>
                    </a:p>
                  </a:txBody>
                  <a:tcPr>
                    <a:solidFill>
                      <a:srgbClr val="00B050"/>
                    </a:solidFill>
                  </a:tcPr>
                </a:tc>
                <a:tc>
                  <a:txBody>
                    <a:bodyPr/>
                    <a:lstStyle/>
                    <a:p>
                      <a:r>
                        <a:rPr lang="en-US" dirty="0"/>
                        <a:t>C</a:t>
                      </a:r>
                    </a:p>
                  </a:txBody>
                  <a:tcPr>
                    <a:solidFill>
                      <a:srgbClr val="FFFF00"/>
                    </a:solidFill>
                  </a:tcPr>
                </a:tc>
                <a:tc>
                  <a:txBody>
                    <a:bodyPr/>
                    <a:lstStyle/>
                    <a:p>
                      <a:r>
                        <a:rPr lang="en-US" b="1" dirty="0"/>
                        <a:t>G</a:t>
                      </a:r>
                    </a:p>
                  </a:txBody>
                  <a:tcPr>
                    <a:solidFill>
                      <a:srgbClr val="FFFF00"/>
                    </a:solidFill>
                  </a:tcPr>
                </a:tc>
                <a:tc>
                  <a:txBody>
                    <a:bodyPr/>
                    <a:lstStyle/>
                    <a:p>
                      <a:r>
                        <a:rPr lang="en-US" dirty="0"/>
                        <a:t>C</a:t>
                      </a:r>
                    </a:p>
                  </a:txBody>
                  <a:tcPr>
                    <a:solidFill>
                      <a:srgbClr val="FFFF00"/>
                    </a:solidFill>
                  </a:tcPr>
                </a:tc>
                <a:tc>
                  <a:txBody>
                    <a:bodyPr/>
                    <a:lstStyle/>
                    <a:p>
                      <a:r>
                        <a:rPr lang="en-US" b="1" dirty="0"/>
                        <a:t>C</a:t>
                      </a:r>
                    </a:p>
                  </a:txBody>
                  <a:tcPr>
                    <a:solidFill>
                      <a:srgbClr val="FFFF00"/>
                    </a:solidFill>
                  </a:tcPr>
                </a:tc>
                <a:tc>
                  <a:txBody>
                    <a:bodyPr/>
                    <a:lstStyle/>
                    <a:p>
                      <a:r>
                        <a:rPr lang="en-US" dirty="0"/>
                        <a:t>T</a:t>
                      </a:r>
                    </a:p>
                  </a:txBody>
                  <a:tcPr>
                    <a:solidFill>
                      <a:srgbClr val="FFFF00"/>
                    </a:solidFill>
                  </a:tcPr>
                </a:tc>
                <a:extLst>
                  <a:ext uri="{0D108BD9-81ED-4DB2-BD59-A6C34878D82A}">
                    <a16:rowId xmlns:a16="http://schemas.microsoft.com/office/drawing/2014/main" val="10000"/>
                  </a:ext>
                </a:extLst>
              </a:tr>
            </a:tbl>
          </a:graphicData>
        </a:graphic>
      </p:graphicFrame>
      <p:sp>
        <p:nvSpPr>
          <p:cNvPr id="8" name="TextBox 7"/>
          <p:cNvSpPr txBox="1"/>
          <p:nvPr/>
        </p:nvSpPr>
        <p:spPr>
          <a:xfrm>
            <a:off x="4457699" y="1945640"/>
            <a:ext cx="2010487" cy="369332"/>
          </a:xfrm>
          <a:prstGeom prst="rect">
            <a:avLst/>
          </a:prstGeom>
          <a:noFill/>
        </p:spPr>
        <p:txBody>
          <a:bodyPr wrap="none" rtlCol="0">
            <a:spAutoFit/>
          </a:bodyPr>
          <a:lstStyle/>
          <a:p>
            <a:r>
              <a:rPr lang="en-US" b="1" dirty="0"/>
              <a:t>Genotyped sample</a:t>
            </a:r>
          </a:p>
        </p:txBody>
      </p:sp>
      <p:sp>
        <p:nvSpPr>
          <p:cNvPr id="9" name="TextBox 8"/>
          <p:cNvSpPr txBox="1"/>
          <p:nvPr/>
        </p:nvSpPr>
        <p:spPr>
          <a:xfrm>
            <a:off x="4457699" y="3589774"/>
            <a:ext cx="2252091" cy="369332"/>
          </a:xfrm>
          <a:prstGeom prst="rect">
            <a:avLst/>
          </a:prstGeom>
          <a:noFill/>
        </p:spPr>
        <p:txBody>
          <a:bodyPr wrap="none" rtlCol="0">
            <a:spAutoFit/>
          </a:bodyPr>
          <a:lstStyle/>
          <a:p>
            <a:r>
              <a:rPr lang="en-US" b="1" dirty="0"/>
              <a:t>Reference </a:t>
            </a:r>
            <a:r>
              <a:rPr lang="en-US" b="1" dirty="0" err="1"/>
              <a:t>haplotypes</a:t>
            </a:r>
            <a:endParaRPr lang="en-US" b="1" dirty="0"/>
          </a:p>
        </p:txBody>
      </p:sp>
      <p:sp>
        <p:nvSpPr>
          <p:cNvPr id="12" name="TextBox 11"/>
          <p:cNvSpPr txBox="1"/>
          <p:nvPr/>
        </p:nvSpPr>
        <p:spPr>
          <a:xfrm>
            <a:off x="2819400" y="1488441"/>
            <a:ext cx="3658246" cy="461665"/>
          </a:xfrm>
          <a:prstGeom prst="rect">
            <a:avLst/>
          </a:prstGeom>
          <a:noFill/>
        </p:spPr>
        <p:txBody>
          <a:bodyPr wrap="none" rtlCol="0">
            <a:spAutoFit/>
          </a:bodyPr>
          <a:lstStyle/>
          <a:p>
            <a:r>
              <a:rPr lang="en-US" sz="2400" b="1" dirty="0"/>
              <a:t>3.  Fill in missing genotypes</a:t>
            </a:r>
          </a:p>
        </p:txBody>
      </p:sp>
    </p:spTree>
    <p:extLst>
      <p:ext uri="{BB962C8B-B14F-4D97-AF65-F5344CB8AC3E}">
        <p14:creationId xmlns:p14="http://schemas.microsoft.com/office/powerpoint/2010/main" val="2189257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Genotypes:  imputed dosages</a:t>
            </a:r>
          </a:p>
        </p:txBody>
      </p:sp>
      <p:graphicFrame>
        <p:nvGraphicFramePr>
          <p:cNvPr id="3" name="Table 2"/>
          <p:cNvGraphicFramePr>
            <a:graphicFrameLocks noGrp="1"/>
          </p:cNvGraphicFramePr>
          <p:nvPr/>
        </p:nvGraphicFramePr>
        <p:xfrm>
          <a:off x="4708366" y="2098041"/>
          <a:ext cx="3597593" cy="2966720"/>
        </p:xfrm>
        <a:graphic>
          <a:graphicData uri="http://schemas.openxmlformats.org/drawingml/2006/table">
            <a:tbl>
              <a:tblPr firstRow="1" bandRow="1">
                <a:tableStyleId>{7DF18680-E054-41AD-8BC1-D1AEF772440D}</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397193">
                  <a:extLst>
                    <a:ext uri="{9D8B030D-6E8A-4147-A177-3AD203B41FA5}">
                      <a16:colId xmlns:a16="http://schemas.microsoft.com/office/drawing/2014/main" val="20004"/>
                    </a:ext>
                  </a:extLst>
                </a:gridCol>
                <a:gridCol w="640080">
                  <a:extLst>
                    <a:ext uri="{9D8B030D-6E8A-4147-A177-3AD203B41FA5}">
                      <a16:colId xmlns:a16="http://schemas.microsoft.com/office/drawing/2014/main" val="20005"/>
                    </a:ext>
                  </a:extLst>
                </a:gridCol>
              </a:tblGrid>
              <a:tr h="370840">
                <a:tc>
                  <a:txBody>
                    <a:bodyPr/>
                    <a:lstStyle/>
                    <a:p>
                      <a:pPr algn="ctr"/>
                      <a:r>
                        <a:rPr lang="en-US" dirty="0"/>
                        <a:t>g</a:t>
                      </a:r>
                      <a:r>
                        <a:rPr lang="en-US" baseline="-25000" dirty="0"/>
                        <a:t>1</a:t>
                      </a:r>
                    </a:p>
                  </a:txBody>
                  <a:tcPr/>
                </a:tc>
                <a:tc>
                  <a:txBody>
                    <a:bodyPr/>
                    <a:lstStyle/>
                    <a:p>
                      <a:pPr algn="ctr"/>
                      <a:r>
                        <a:rPr lang="en-US" dirty="0"/>
                        <a:t>g</a:t>
                      </a:r>
                      <a:r>
                        <a:rPr lang="en-US"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g</a:t>
                      </a:r>
                      <a:r>
                        <a:rPr lang="en-US" baseline="-25000" dirty="0"/>
                        <a:t>3</a:t>
                      </a:r>
                    </a:p>
                  </a:txBody>
                  <a:tcPr/>
                </a:tc>
                <a:tc>
                  <a:txBody>
                    <a:bodyPr/>
                    <a:lstStyle/>
                    <a:p>
                      <a:pPr algn="ctr"/>
                      <a:r>
                        <a:rPr lang="en-US" dirty="0"/>
                        <a:t>g</a:t>
                      </a:r>
                      <a:r>
                        <a:rPr lang="en-US" baseline="-25000" dirty="0"/>
                        <a:t>4</a:t>
                      </a:r>
                    </a:p>
                  </a:txBody>
                  <a:tcPr/>
                </a:tc>
                <a:tc>
                  <a:txBody>
                    <a:bodyPr/>
                    <a:lstStyle/>
                    <a:p>
                      <a:pPr algn="ctr"/>
                      <a:r>
                        <a:rPr lang="en-US" dirty="0"/>
                        <a:t>…</a:t>
                      </a:r>
                    </a:p>
                  </a:txBody>
                  <a:tcPr/>
                </a:tc>
                <a:tc>
                  <a:txBody>
                    <a:bodyPr/>
                    <a:lstStyle/>
                    <a:p>
                      <a:pPr algn="ctr"/>
                      <a:r>
                        <a:rPr lang="en-US" dirty="0"/>
                        <a:t>g</a:t>
                      </a:r>
                      <a:r>
                        <a:rPr lang="en-US" baseline="-25000" dirty="0"/>
                        <a:t>m</a:t>
                      </a:r>
                    </a:p>
                  </a:txBody>
                  <a:tcPr/>
                </a:tc>
                <a:extLst>
                  <a:ext uri="{0D108BD9-81ED-4DB2-BD59-A6C34878D82A}">
                    <a16:rowId xmlns:a16="http://schemas.microsoft.com/office/drawing/2014/main" val="10000"/>
                  </a:ext>
                </a:extLst>
              </a:tr>
              <a:tr h="370840">
                <a:tc>
                  <a:txBody>
                    <a:bodyPr/>
                    <a:lstStyle/>
                    <a:p>
                      <a:pPr algn="ctr"/>
                      <a:r>
                        <a:rPr lang="en-US" dirty="0"/>
                        <a:t>1.99</a:t>
                      </a:r>
                    </a:p>
                  </a:txBody>
                  <a:tcPr/>
                </a:tc>
                <a:tc>
                  <a:txBody>
                    <a:bodyPr/>
                    <a:lstStyle/>
                    <a:p>
                      <a:pPr algn="ctr"/>
                      <a:r>
                        <a:rPr lang="en-US" dirty="0"/>
                        <a:t>0.21</a:t>
                      </a:r>
                    </a:p>
                  </a:txBody>
                  <a:tcPr/>
                </a:tc>
                <a:tc>
                  <a:txBody>
                    <a:bodyPr/>
                    <a:lstStyle/>
                    <a:p>
                      <a:pPr algn="ctr"/>
                      <a:r>
                        <a:rPr lang="en-US" dirty="0"/>
                        <a:t>0.98</a:t>
                      </a:r>
                    </a:p>
                  </a:txBody>
                  <a:tcPr/>
                </a:tc>
                <a:tc>
                  <a:txBody>
                    <a:bodyPr/>
                    <a:lstStyle/>
                    <a:p>
                      <a:pPr algn="ctr"/>
                      <a:r>
                        <a:rPr lang="en-US" dirty="0"/>
                        <a:t>0.01</a:t>
                      </a:r>
                    </a:p>
                  </a:txBody>
                  <a:tcPr/>
                </a:tc>
                <a:tc>
                  <a:txBody>
                    <a:bodyPr/>
                    <a:lstStyle/>
                    <a:p>
                      <a:pPr algn="ctr"/>
                      <a:r>
                        <a:rPr lang="en-US" dirty="0"/>
                        <a:t>…</a:t>
                      </a:r>
                    </a:p>
                  </a:txBody>
                  <a:tcPr/>
                </a:tc>
                <a:tc>
                  <a:txBody>
                    <a:bodyPr/>
                    <a:lstStyle/>
                    <a:p>
                      <a:pPr algn="ctr"/>
                      <a:r>
                        <a:rPr lang="en-US" dirty="0"/>
                        <a:t>2.00</a:t>
                      </a:r>
                    </a:p>
                  </a:txBody>
                  <a:tcPr/>
                </a:tc>
                <a:extLst>
                  <a:ext uri="{0D108BD9-81ED-4DB2-BD59-A6C34878D82A}">
                    <a16:rowId xmlns:a16="http://schemas.microsoft.com/office/drawing/2014/main" val="10001"/>
                  </a:ext>
                </a:extLst>
              </a:tr>
              <a:tr h="370840">
                <a:tc>
                  <a:txBody>
                    <a:bodyPr/>
                    <a:lstStyle/>
                    <a:p>
                      <a:pPr algn="ctr"/>
                      <a:r>
                        <a:rPr lang="en-US" dirty="0"/>
                        <a:t>0.00</a:t>
                      </a:r>
                    </a:p>
                  </a:txBody>
                  <a:tcPr/>
                </a:tc>
                <a:tc>
                  <a:txBody>
                    <a:bodyPr/>
                    <a:lstStyle/>
                    <a:p>
                      <a:pPr algn="ctr"/>
                      <a:r>
                        <a:rPr lang="en-US" dirty="0"/>
                        <a:t>1.4</a:t>
                      </a:r>
                    </a:p>
                  </a:txBody>
                  <a:tcPr/>
                </a:tc>
                <a:tc>
                  <a:txBody>
                    <a:bodyPr/>
                    <a:lstStyle/>
                    <a:p>
                      <a:pPr algn="ctr"/>
                      <a:r>
                        <a:rPr lang="en-US" dirty="0"/>
                        <a:t>0.00</a:t>
                      </a:r>
                    </a:p>
                  </a:txBody>
                  <a:tcPr/>
                </a:tc>
                <a:tc>
                  <a:txBody>
                    <a:bodyPr/>
                    <a:lstStyle/>
                    <a:p>
                      <a:pPr algn="ctr"/>
                      <a:r>
                        <a:rPr lang="en-US" dirty="0"/>
                        <a:t>0.00</a:t>
                      </a:r>
                    </a:p>
                  </a:txBody>
                  <a:tcPr/>
                </a:tc>
                <a:tc>
                  <a:txBody>
                    <a:bodyPr/>
                    <a:lstStyle/>
                    <a:p>
                      <a:pPr algn="ctr"/>
                      <a:r>
                        <a:rPr lang="en-US" dirty="0"/>
                        <a:t>…</a:t>
                      </a:r>
                    </a:p>
                  </a:txBody>
                  <a:tcPr/>
                </a:tc>
                <a:tc>
                  <a:txBody>
                    <a:bodyPr/>
                    <a:lstStyle/>
                    <a:p>
                      <a:pPr algn="ctr"/>
                      <a:r>
                        <a:rPr lang="en-US" dirty="0"/>
                        <a:t>1.00</a:t>
                      </a:r>
                    </a:p>
                  </a:txBody>
                  <a:tcPr/>
                </a:tc>
                <a:extLst>
                  <a:ext uri="{0D108BD9-81ED-4DB2-BD59-A6C34878D82A}">
                    <a16:rowId xmlns:a16="http://schemas.microsoft.com/office/drawing/2014/main" val="10002"/>
                  </a:ext>
                </a:extLst>
              </a:tr>
              <a:tr h="370840">
                <a:tc>
                  <a:txBody>
                    <a:bodyPr/>
                    <a:lstStyle/>
                    <a:p>
                      <a:pPr algn="ctr"/>
                      <a:r>
                        <a:rPr lang="en-US" dirty="0"/>
                        <a:t>0.01</a:t>
                      </a:r>
                    </a:p>
                  </a:txBody>
                  <a:tcPr/>
                </a:tc>
                <a:tc>
                  <a:txBody>
                    <a:bodyPr/>
                    <a:lstStyle/>
                    <a:p>
                      <a:pPr algn="ctr"/>
                      <a:r>
                        <a:rPr lang="en-US" dirty="0"/>
                        <a:t>0.8</a:t>
                      </a:r>
                    </a:p>
                  </a:txBody>
                  <a:tcPr/>
                </a:tc>
                <a:tc>
                  <a:txBody>
                    <a:bodyPr/>
                    <a:lstStyle/>
                    <a:p>
                      <a:pPr algn="ctr"/>
                      <a:r>
                        <a:rPr lang="en-US" dirty="0"/>
                        <a:t>1.00</a:t>
                      </a:r>
                    </a:p>
                  </a:txBody>
                  <a:tcPr/>
                </a:tc>
                <a:tc>
                  <a:txBody>
                    <a:bodyPr/>
                    <a:lstStyle/>
                    <a:p>
                      <a:pPr algn="ctr"/>
                      <a:r>
                        <a:rPr lang="en-US" dirty="0"/>
                        <a:t>0.00</a:t>
                      </a:r>
                    </a:p>
                  </a:txBody>
                  <a:tcPr/>
                </a:tc>
                <a:tc>
                  <a:txBody>
                    <a:bodyPr/>
                    <a:lstStyle/>
                    <a:p>
                      <a:pPr algn="ctr"/>
                      <a:r>
                        <a:rPr lang="en-US" dirty="0"/>
                        <a:t>…</a:t>
                      </a:r>
                    </a:p>
                  </a:txBody>
                  <a:tcPr/>
                </a:tc>
                <a:tc>
                  <a:txBody>
                    <a:bodyPr/>
                    <a:lstStyle/>
                    <a:p>
                      <a:pPr algn="ctr"/>
                      <a:r>
                        <a:rPr lang="en-US" dirty="0"/>
                        <a:t>2.00</a:t>
                      </a:r>
                    </a:p>
                  </a:txBody>
                  <a:tcPr/>
                </a:tc>
                <a:extLst>
                  <a:ext uri="{0D108BD9-81ED-4DB2-BD59-A6C34878D82A}">
                    <a16:rowId xmlns:a16="http://schemas.microsoft.com/office/drawing/2014/main" val="10003"/>
                  </a:ext>
                </a:extLst>
              </a:tr>
              <a:tr h="370840">
                <a:tc>
                  <a:txBody>
                    <a:bodyPr/>
                    <a:lstStyle/>
                    <a:p>
                      <a:pPr algn="ctr"/>
                      <a:r>
                        <a:rPr lang="en-US" dirty="0"/>
                        <a:t>1.34</a:t>
                      </a:r>
                    </a:p>
                  </a:txBody>
                  <a:tcPr/>
                </a:tc>
                <a:tc>
                  <a:txBody>
                    <a:bodyPr/>
                    <a:lstStyle/>
                    <a:p>
                      <a:pPr algn="ctr"/>
                      <a:r>
                        <a:rPr lang="en-US" dirty="0"/>
                        <a:t>1.6</a:t>
                      </a:r>
                    </a:p>
                  </a:txBody>
                  <a:tcPr/>
                </a:tc>
                <a:tc>
                  <a:txBody>
                    <a:bodyPr/>
                    <a:lstStyle/>
                    <a:p>
                      <a:pPr algn="ctr"/>
                      <a:r>
                        <a:rPr lang="en-US" dirty="0"/>
                        <a:t>0.03</a:t>
                      </a:r>
                    </a:p>
                  </a:txBody>
                  <a:tcPr/>
                </a:tc>
                <a:tc>
                  <a:txBody>
                    <a:bodyPr/>
                    <a:lstStyle/>
                    <a:p>
                      <a:pPr algn="ctr"/>
                      <a:r>
                        <a:rPr lang="en-US" dirty="0"/>
                        <a:t>0.00</a:t>
                      </a:r>
                    </a:p>
                  </a:txBody>
                  <a:tcPr/>
                </a:tc>
                <a:tc>
                  <a:txBody>
                    <a:bodyPr/>
                    <a:lstStyle/>
                    <a:p>
                      <a:pPr algn="ctr"/>
                      <a:r>
                        <a:rPr lang="en-US" dirty="0"/>
                        <a:t>…</a:t>
                      </a:r>
                    </a:p>
                  </a:txBody>
                  <a:tcPr/>
                </a:tc>
                <a:tc>
                  <a:txBody>
                    <a:bodyPr/>
                    <a:lstStyle/>
                    <a:p>
                      <a:pPr algn="ctr"/>
                      <a:r>
                        <a:rPr lang="en-US" dirty="0"/>
                        <a:t>1.99</a:t>
                      </a:r>
                    </a:p>
                  </a:txBody>
                  <a:tcPr/>
                </a:tc>
                <a:extLst>
                  <a:ext uri="{0D108BD9-81ED-4DB2-BD59-A6C34878D82A}">
                    <a16:rowId xmlns:a16="http://schemas.microsoft.com/office/drawing/2014/main" val="10004"/>
                  </a:ext>
                </a:extLst>
              </a:tr>
              <a:tr h="370840">
                <a:tc>
                  <a:txBody>
                    <a:bodyPr/>
                    <a:lstStyle/>
                    <a:p>
                      <a:pPr algn="ctr"/>
                      <a:r>
                        <a:rPr lang="en-US" dirty="0"/>
                        <a:t>0.4</a:t>
                      </a:r>
                    </a:p>
                  </a:txBody>
                  <a:tcPr/>
                </a:tc>
                <a:tc>
                  <a:txBody>
                    <a:bodyPr/>
                    <a:lstStyle/>
                    <a:p>
                      <a:pPr algn="ctr"/>
                      <a:r>
                        <a:rPr lang="en-US" dirty="0"/>
                        <a:t>0.89</a:t>
                      </a:r>
                    </a:p>
                  </a:txBody>
                  <a:tcPr/>
                </a:tc>
                <a:tc>
                  <a:txBody>
                    <a:bodyPr/>
                    <a:lstStyle/>
                    <a:p>
                      <a:pPr algn="ctr"/>
                      <a:r>
                        <a:rPr lang="en-US" dirty="0"/>
                        <a:t>1.00</a:t>
                      </a:r>
                    </a:p>
                  </a:txBody>
                  <a:tcPr/>
                </a:tc>
                <a:tc>
                  <a:txBody>
                    <a:bodyPr/>
                    <a:lstStyle/>
                    <a:p>
                      <a:pPr algn="ctr"/>
                      <a:r>
                        <a:rPr lang="en-US" dirty="0"/>
                        <a:t>0.03</a:t>
                      </a:r>
                    </a:p>
                  </a:txBody>
                  <a:tcPr/>
                </a:tc>
                <a:tc>
                  <a:txBody>
                    <a:bodyPr/>
                    <a:lstStyle/>
                    <a:p>
                      <a:pPr algn="ctr"/>
                      <a:r>
                        <a:rPr lang="en-US" dirty="0"/>
                        <a:t>…</a:t>
                      </a:r>
                    </a:p>
                  </a:txBody>
                  <a:tcPr/>
                </a:tc>
                <a:tc>
                  <a:txBody>
                    <a:bodyPr/>
                    <a:lstStyle/>
                    <a:p>
                      <a:pPr algn="ctr"/>
                      <a:r>
                        <a:rPr lang="en-US" dirty="0"/>
                        <a:t>0.99</a:t>
                      </a:r>
                    </a:p>
                  </a:txBody>
                  <a:tcPr/>
                </a:tc>
                <a:extLst>
                  <a:ext uri="{0D108BD9-81ED-4DB2-BD59-A6C34878D82A}">
                    <a16:rowId xmlns:a16="http://schemas.microsoft.com/office/drawing/2014/main" val="10005"/>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0006"/>
                  </a:ext>
                </a:extLst>
              </a:tr>
              <a:tr h="370840">
                <a:tc>
                  <a:txBody>
                    <a:bodyPr/>
                    <a:lstStyle/>
                    <a:p>
                      <a:pPr algn="ctr"/>
                      <a:r>
                        <a:rPr lang="en-US" dirty="0"/>
                        <a:t>1.01</a:t>
                      </a:r>
                    </a:p>
                  </a:txBody>
                  <a:tcPr/>
                </a:tc>
                <a:tc>
                  <a:txBody>
                    <a:bodyPr/>
                    <a:lstStyle/>
                    <a:p>
                      <a:pPr algn="ctr"/>
                      <a:r>
                        <a:rPr lang="en-US" dirty="0"/>
                        <a:t>0.34</a:t>
                      </a:r>
                    </a:p>
                  </a:txBody>
                  <a:tcPr/>
                </a:tc>
                <a:tc>
                  <a:txBody>
                    <a:bodyPr/>
                    <a:lstStyle/>
                    <a:p>
                      <a:pPr algn="ctr"/>
                      <a:r>
                        <a:rPr lang="en-US" dirty="0"/>
                        <a:t>2.00</a:t>
                      </a:r>
                    </a:p>
                  </a:txBody>
                  <a:tcPr/>
                </a:tc>
                <a:tc>
                  <a:txBody>
                    <a:bodyPr/>
                    <a:lstStyle/>
                    <a:p>
                      <a:pPr algn="ctr"/>
                      <a:r>
                        <a:rPr lang="en-US" dirty="0"/>
                        <a:t>0.00</a:t>
                      </a:r>
                    </a:p>
                  </a:txBody>
                  <a:tcPr/>
                </a:tc>
                <a:tc>
                  <a:txBody>
                    <a:bodyPr/>
                    <a:lstStyle/>
                    <a:p>
                      <a:pPr algn="ctr"/>
                      <a:r>
                        <a:rPr lang="en-US" dirty="0"/>
                        <a:t>…</a:t>
                      </a:r>
                    </a:p>
                  </a:txBody>
                  <a:tcPr/>
                </a:tc>
                <a:tc>
                  <a:txBody>
                    <a:bodyPr/>
                    <a:lstStyle/>
                    <a:p>
                      <a:pPr algn="ctr"/>
                      <a:r>
                        <a:rPr lang="en-US" dirty="0"/>
                        <a:t>0.01</a:t>
                      </a:r>
                    </a:p>
                  </a:txBody>
                  <a:tcPr/>
                </a:tc>
                <a:extLst>
                  <a:ext uri="{0D108BD9-81ED-4DB2-BD59-A6C34878D82A}">
                    <a16:rowId xmlns:a16="http://schemas.microsoft.com/office/drawing/2014/main" val="10007"/>
                  </a:ext>
                </a:extLst>
              </a:tr>
            </a:tbl>
          </a:graphicData>
        </a:graphic>
      </p:graphicFrame>
      <p:sp>
        <p:nvSpPr>
          <p:cNvPr id="4" name="Left Brace 3"/>
          <p:cNvSpPr/>
          <p:nvPr/>
        </p:nvSpPr>
        <p:spPr>
          <a:xfrm>
            <a:off x="4267200" y="2438401"/>
            <a:ext cx="304800" cy="2590800"/>
          </a:xfrm>
          <a:prstGeom prst="leftBrace">
            <a:avLst>
              <a:gd name="adj1" fmla="val 54935"/>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514600" y="3500737"/>
            <a:ext cx="1821332" cy="461665"/>
          </a:xfrm>
          <a:prstGeom prst="rect">
            <a:avLst/>
          </a:prstGeom>
          <a:noFill/>
        </p:spPr>
        <p:txBody>
          <a:bodyPr wrap="none" rtlCol="0">
            <a:spAutoFit/>
          </a:bodyPr>
          <a:lstStyle/>
          <a:p>
            <a:r>
              <a:rPr lang="en-US" sz="2400" i="1" dirty="0"/>
              <a:t>n</a:t>
            </a:r>
            <a:r>
              <a:rPr lang="en-US" sz="2400" dirty="0"/>
              <a:t>  individuals</a:t>
            </a:r>
          </a:p>
        </p:txBody>
      </p:sp>
      <p:sp>
        <p:nvSpPr>
          <p:cNvPr id="6" name="Left Brace 5"/>
          <p:cNvSpPr/>
          <p:nvPr/>
        </p:nvSpPr>
        <p:spPr>
          <a:xfrm rot="5400000">
            <a:off x="6316582" y="8019"/>
            <a:ext cx="304800" cy="3641565"/>
          </a:xfrm>
          <a:prstGeom prst="leftBrace">
            <a:avLst>
              <a:gd name="adj1" fmla="val 54935"/>
              <a:gd name="adj2" fmla="val 50000"/>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5317965" y="1219202"/>
            <a:ext cx="2371996" cy="461665"/>
          </a:xfrm>
          <a:prstGeom prst="rect">
            <a:avLst/>
          </a:prstGeom>
          <a:noFill/>
        </p:spPr>
        <p:txBody>
          <a:bodyPr wrap="none" rtlCol="0">
            <a:spAutoFit/>
          </a:bodyPr>
          <a:lstStyle/>
          <a:p>
            <a:pPr algn="ctr"/>
            <a:r>
              <a:rPr lang="en-US" sz="2400" i="1" dirty="0"/>
              <a:t>m</a:t>
            </a:r>
            <a:r>
              <a:rPr lang="en-US" sz="2400" dirty="0"/>
              <a:t> markers (SNPs)</a:t>
            </a:r>
          </a:p>
        </p:txBody>
      </p:sp>
      <p:graphicFrame>
        <p:nvGraphicFramePr>
          <p:cNvPr id="9" name="Table 8"/>
          <p:cNvGraphicFramePr>
            <a:graphicFrameLocks noGrp="1"/>
          </p:cNvGraphicFramePr>
          <p:nvPr/>
        </p:nvGraphicFramePr>
        <p:xfrm>
          <a:off x="4724401" y="5638800"/>
          <a:ext cx="3597593" cy="741680"/>
        </p:xfrm>
        <a:graphic>
          <a:graphicData uri="http://schemas.openxmlformats.org/drawingml/2006/table">
            <a:tbl>
              <a:tblPr firstRow="1" bandRow="1">
                <a:tableStyleId>{93296810-A885-4BE3-A3E7-6D5BEEA58F35}</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397193">
                  <a:extLst>
                    <a:ext uri="{9D8B030D-6E8A-4147-A177-3AD203B41FA5}">
                      <a16:colId xmlns:a16="http://schemas.microsoft.com/office/drawing/2014/main" val="20004"/>
                    </a:ext>
                  </a:extLst>
                </a:gridCol>
                <a:gridCol w="640080">
                  <a:extLst>
                    <a:ext uri="{9D8B030D-6E8A-4147-A177-3AD203B41FA5}">
                      <a16:colId xmlns:a16="http://schemas.microsoft.com/office/drawing/2014/main" val="20005"/>
                    </a:ext>
                  </a:extLst>
                </a:gridCol>
              </a:tblGrid>
              <a:tr h="370840">
                <a:tc>
                  <a:txBody>
                    <a:bodyPr/>
                    <a:lstStyle/>
                    <a:p>
                      <a:pPr algn="ctr"/>
                      <a:r>
                        <a:rPr lang="en-US" baseline="0" dirty="0"/>
                        <a:t>r</a:t>
                      </a:r>
                      <a:r>
                        <a:rPr lang="en-US" baseline="30000" dirty="0"/>
                        <a:t>2</a:t>
                      </a:r>
                      <a:r>
                        <a:rPr lang="en-US" baseline="-25000" dirty="0"/>
                        <a:t>1</a:t>
                      </a:r>
                    </a:p>
                  </a:txBody>
                  <a:tcPr/>
                </a:tc>
                <a:tc>
                  <a:txBody>
                    <a:bodyPr/>
                    <a:lstStyle/>
                    <a:p>
                      <a:pPr algn="ctr"/>
                      <a:r>
                        <a:rPr lang="en-US" baseline="0" dirty="0"/>
                        <a:t>r</a:t>
                      </a:r>
                      <a:r>
                        <a:rPr lang="en-US" baseline="30000" dirty="0"/>
                        <a:t>2</a:t>
                      </a:r>
                      <a:r>
                        <a:rPr lang="en-US"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r</a:t>
                      </a:r>
                      <a:r>
                        <a:rPr lang="en-US" baseline="30000" dirty="0"/>
                        <a:t>2</a:t>
                      </a:r>
                      <a:r>
                        <a:rPr lang="en-US" baseline="-25000" dirty="0"/>
                        <a:t>3</a:t>
                      </a:r>
                    </a:p>
                  </a:txBody>
                  <a:tcPr/>
                </a:tc>
                <a:tc>
                  <a:txBody>
                    <a:bodyPr/>
                    <a:lstStyle/>
                    <a:p>
                      <a:pPr algn="ctr"/>
                      <a:r>
                        <a:rPr lang="en-US" baseline="0" dirty="0"/>
                        <a:t>r</a:t>
                      </a:r>
                      <a:r>
                        <a:rPr lang="en-US" baseline="30000" dirty="0"/>
                        <a:t>2</a:t>
                      </a:r>
                      <a:r>
                        <a:rPr lang="en-US" baseline="-25000" dirty="0"/>
                        <a:t>4</a:t>
                      </a:r>
                    </a:p>
                  </a:txBody>
                  <a:tcPr/>
                </a:tc>
                <a:tc>
                  <a:txBody>
                    <a:bodyPr/>
                    <a:lstStyle/>
                    <a:p>
                      <a:pPr algn="ctr"/>
                      <a:r>
                        <a:rPr lang="en-US" dirty="0"/>
                        <a:t>…</a:t>
                      </a:r>
                    </a:p>
                  </a:txBody>
                  <a:tcPr/>
                </a:tc>
                <a:tc>
                  <a:txBody>
                    <a:bodyPr/>
                    <a:lstStyle/>
                    <a:p>
                      <a:pPr algn="ctr"/>
                      <a:r>
                        <a:rPr lang="en-US" baseline="0" dirty="0"/>
                        <a:t>r</a:t>
                      </a:r>
                      <a:r>
                        <a:rPr lang="en-US" baseline="30000" dirty="0"/>
                        <a:t>2</a:t>
                      </a:r>
                      <a:r>
                        <a:rPr lang="en-US" baseline="-25000" dirty="0"/>
                        <a:t>m</a:t>
                      </a:r>
                    </a:p>
                  </a:txBody>
                  <a:tcPr/>
                </a:tc>
                <a:extLst>
                  <a:ext uri="{0D108BD9-81ED-4DB2-BD59-A6C34878D82A}">
                    <a16:rowId xmlns:a16="http://schemas.microsoft.com/office/drawing/2014/main" val="10000"/>
                  </a:ext>
                </a:extLst>
              </a:tr>
              <a:tr h="370840">
                <a:tc>
                  <a:txBody>
                    <a:bodyPr/>
                    <a:lstStyle/>
                    <a:p>
                      <a:pPr algn="ctr"/>
                      <a:r>
                        <a:rPr lang="en-US" dirty="0"/>
                        <a:t>0.7</a:t>
                      </a:r>
                    </a:p>
                  </a:txBody>
                  <a:tcPr/>
                </a:tc>
                <a:tc>
                  <a:txBody>
                    <a:bodyPr/>
                    <a:lstStyle/>
                    <a:p>
                      <a:pPr algn="ctr"/>
                      <a:r>
                        <a:rPr lang="en-US" dirty="0">
                          <a:solidFill>
                            <a:srgbClr val="FF0000"/>
                          </a:solidFill>
                        </a:rPr>
                        <a:t>0.4</a:t>
                      </a:r>
                    </a:p>
                  </a:txBody>
                  <a:tcPr/>
                </a:tc>
                <a:tc>
                  <a:txBody>
                    <a:bodyPr/>
                    <a:lstStyle/>
                    <a:p>
                      <a:pPr algn="ctr"/>
                      <a:r>
                        <a:rPr lang="en-US" dirty="0"/>
                        <a:t>0.98</a:t>
                      </a:r>
                    </a:p>
                  </a:txBody>
                  <a:tcPr/>
                </a:tc>
                <a:tc>
                  <a:txBody>
                    <a:bodyPr/>
                    <a:lstStyle/>
                    <a:p>
                      <a:pPr algn="ctr"/>
                      <a:r>
                        <a:rPr lang="en-US" dirty="0"/>
                        <a:t>0.99</a:t>
                      </a:r>
                    </a:p>
                  </a:txBody>
                  <a:tcPr/>
                </a:tc>
                <a:tc>
                  <a:txBody>
                    <a:bodyPr/>
                    <a:lstStyle/>
                    <a:p>
                      <a:pPr algn="ctr"/>
                      <a:r>
                        <a:rPr lang="en-US" dirty="0"/>
                        <a:t>…</a:t>
                      </a:r>
                    </a:p>
                  </a:txBody>
                  <a:tcPr/>
                </a:tc>
                <a:tc>
                  <a:txBody>
                    <a:bodyPr/>
                    <a:lstStyle/>
                    <a:p>
                      <a:pPr algn="ctr"/>
                      <a:r>
                        <a:rPr lang="en-US" dirty="0"/>
                        <a:t>0.97</a:t>
                      </a:r>
                    </a:p>
                  </a:txBody>
                  <a:tcPr/>
                </a:tc>
                <a:extLst>
                  <a:ext uri="{0D108BD9-81ED-4DB2-BD59-A6C34878D82A}">
                    <a16:rowId xmlns:a16="http://schemas.microsoft.com/office/drawing/2014/main" val="10001"/>
                  </a:ext>
                </a:extLst>
              </a:tr>
            </a:tbl>
          </a:graphicData>
        </a:graphic>
      </p:graphicFrame>
      <p:sp>
        <p:nvSpPr>
          <p:cNvPr id="11" name="TextBox 10"/>
          <p:cNvSpPr txBox="1"/>
          <p:nvPr/>
        </p:nvSpPr>
        <p:spPr>
          <a:xfrm>
            <a:off x="4876800" y="5253336"/>
            <a:ext cx="3383042" cy="461665"/>
          </a:xfrm>
          <a:prstGeom prst="rect">
            <a:avLst/>
          </a:prstGeom>
          <a:noFill/>
        </p:spPr>
        <p:txBody>
          <a:bodyPr wrap="none" rtlCol="0">
            <a:spAutoFit/>
          </a:bodyPr>
          <a:lstStyle/>
          <a:p>
            <a:r>
              <a:rPr lang="en-US" sz="2400" b="1" dirty="0"/>
              <a:t>Imputation Quality Score</a:t>
            </a:r>
          </a:p>
        </p:txBody>
      </p:sp>
      <p:sp>
        <p:nvSpPr>
          <p:cNvPr id="12" name="TextBox 11"/>
          <p:cNvSpPr txBox="1"/>
          <p:nvPr/>
        </p:nvSpPr>
        <p:spPr>
          <a:xfrm>
            <a:off x="4114800" y="6488668"/>
            <a:ext cx="6682470" cy="369332"/>
          </a:xfrm>
          <a:prstGeom prst="rect">
            <a:avLst/>
          </a:prstGeom>
          <a:noFill/>
        </p:spPr>
        <p:txBody>
          <a:bodyPr wrap="none" rtlCol="0">
            <a:spAutoFit/>
          </a:bodyPr>
          <a:lstStyle/>
          <a:p>
            <a:r>
              <a:rPr lang="en-US" dirty="0"/>
              <a:t>(</a:t>
            </a:r>
            <a:r>
              <a:rPr lang="en-US" dirty="0" err="1"/>
              <a:t>Marchini</a:t>
            </a:r>
            <a:r>
              <a:rPr lang="en-US" dirty="0"/>
              <a:t> et. al., </a:t>
            </a:r>
            <a:r>
              <a:rPr lang="en-US" i="1" dirty="0"/>
              <a:t>Nat. Genet.</a:t>
            </a:r>
            <a:r>
              <a:rPr lang="en-US" dirty="0"/>
              <a:t>, 2007; Li et. al. </a:t>
            </a:r>
            <a:r>
              <a:rPr lang="en-US" i="1" dirty="0"/>
              <a:t>Genet. </a:t>
            </a:r>
            <a:r>
              <a:rPr lang="en-US" i="1" dirty="0" err="1"/>
              <a:t>Epidemol</a:t>
            </a:r>
            <a:r>
              <a:rPr lang="en-US" i="1" dirty="0"/>
              <a:t>.</a:t>
            </a:r>
            <a:r>
              <a:rPr lang="en-US" dirty="0"/>
              <a:t>, 2009)</a:t>
            </a:r>
          </a:p>
        </p:txBody>
      </p:sp>
    </p:spTree>
    <p:extLst>
      <p:ext uri="{BB962C8B-B14F-4D97-AF65-F5344CB8AC3E}">
        <p14:creationId xmlns:p14="http://schemas.microsoft.com/office/powerpoint/2010/main" val="1044317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9908-8E08-A8CB-5D84-C457424AAB72}"/>
              </a:ext>
            </a:extLst>
          </p:cNvPr>
          <p:cNvSpPr>
            <a:spLocks noGrp="1"/>
          </p:cNvSpPr>
          <p:nvPr>
            <p:ph type="title"/>
          </p:nvPr>
        </p:nvSpPr>
        <p:spPr>
          <a:xfrm>
            <a:off x="838200" y="78248"/>
            <a:ext cx="10515600" cy="718457"/>
          </a:xfrm>
        </p:spPr>
        <p:txBody>
          <a:bodyPr/>
          <a:lstStyle/>
          <a:p>
            <a:pPr>
              <a:defRPr/>
            </a:pPr>
            <a:r>
              <a:rPr lang="en-US" dirty="0">
                <a:ea typeface="ＭＳ Ｐゴシック" charset="0"/>
              </a:rPr>
              <a:t>Imputation for Meta-Analysis</a:t>
            </a:r>
          </a:p>
        </p:txBody>
      </p:sp>
      <p:sp>
        <p:nvSpPr>
          <p:cNvPr id="4" name="Slide Number Placeholder 3">
            <a:extLst>
              <a:ext uri="{FF2B5EF4-FFF2-40B4-BE49-F238E27FC236}">
                <a16:creationId xmlns:a16="http://schemas.microsoft.com/office/drawing/2014/main" id="{95DC7E96-9875-275E-8413-09BB35149965}"/>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56398A3-F686-4FE6-A4B5-8EDC98B7D6CA}" type="slidenum">
              <a:rPr lang="en-US" altLang="zh-CN" sz="1400" b="0"/>
              <a:pPr eaLnBrk="1" hangingPunct="1"/>
              <a:t>48</a:t>
            </a:fld>
            <a:endParaRPr lang="en-US" altLang="zh-CN" sz="1400" b="0"/>
          </a:p>
        </p:txBody>
      </p:sp>
      <p:pic>
        <p:nvPicPr>
          <p:cNvPr id="35843" name="Picture 4" descr="Screen Shot 2016-03-29 at 6.52.48 AM.png">
            <a:extLst>
              <a:ext uri="{FF2B5EF4-FFF2-40B4-BE49-F238E27FC236}">
                <a16:creationId xmlns:a16="http://schemas.microsoft.com/office/drawing/2014/main" id="{712862D7-5C7E-9A09-3FD5-E4C12CD467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66801"/>
            <a:ext cx="8305800" cy="553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Box 5">
            <a:extLst>
              <a:ext uri="{FF2B5EF4-FFF2-40B4-BE49-F238E27FC236}">
                <a16:creationId xmlns:a16="http://schemas.microsoft.com/office/drawing/2014/main" id="{104E6B1F-D673-C18F-8F20-54247B7D122B}"/>
              </a:ext>
            </a:extLst>
          </p:cNvPr>
          <p:cNvSpPr txBox="1">
            <a:spLocks noChangeArrowheads="1"/>
          </p:cNvSpPr>
          <p:nvPr/>
        </p:nvSpPr>
        <p:spPr bwMode="auto">
          <a:xfrm>
            <a:off x="6213475" y="6524625"/>
            <a:ext cx="45512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600">
                <a:latin typeface="Comic Sans MS" panose="030F0702030302020204" pitchFamily="66" charset="0"/>
              </a:rPr>
              <a:t>Marchini and Howie, Nat Rev Genet, 2010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8CA146-589E-7DDB-AF0F-486C6B443ABE}"/>
              </a:ext>
            </a:extLst>
          </p:cNvPr>
          <p:cNvSpPr>
            <a:spLocks noGrp="1"/>
          </p:cNvSpPr>
          <p:nvPr>
            <p:ph type="title"/>
          </p:nvPr>
        </p:nvSpPr>
        <p:spPr/>
        <p:txBody>
          <a:bodyPr/>
          <a:lstStyle/>
          <a:p>
            <a:pPr>
              <a:defRPr/>
            </a:pPr>
            <a:r>
              <a:rPr lang="en-US" dirty="0">
                <a:ea typeface="ＭＳ Ｐゴシック" charset="0"/>
              </a:rPr>
              <a:t>Imputation</a:t>
            </a:r>
          </a:p>
        </p:txBody>
      </p:sp>
      <p:sp>
        <p:nvSpPr>
          <p:cNvPr id="5" name="Content Placeholder 4">
            <a:extLst>
              <a:ext uri="{FF2B5EF4-FFF2-40B4-BE49-F238E27FC236}">
                <a16:creationId xmlns:a16="http://schemas.microsoft.com/office/drawing/2014/main" id="{1D6A5C8A-1D49-A577-021F-973E7C54D5C7}"/>
              </a:ext>
            </a:extLst>
          </p:cNvPr>
          <p:cNvSpPr>
            <a:spLocks noGrp="1"/>
          </p:cNvSpPr>
          <p:nvPr>
            <p:ph idx="1"/>
          </p:nvPr>
        </p:nvSpPr>
        <p:spPr/>
        <p:txBody>
          <a:bodyPr/>
          <a:lstStyle/>
          <a:p>
            <a:pPr>
              <a:defRPr/>
            </a:pPr>
            <a:r>
              <a:rPr lang="en-US" dirty="0">
                <a:ea typeface="ＭＳ Ｐゴシック" charset="0"/>
              </a:rPr>
              <a:t>Applications:</a:t>
            </a:r>
          </a:p>
          <a:p>
            <a:pPr lvl="1">
              <a:defRPr/>
            </a:pPr>
            <a:r>
              <a:rPr lang="en-US" dirty="0"/>
              <a:t>Fine-mapping</a:t>
            </a:r>
          </a:p>
          <a:p>
            <a:pPr lvl="1">
              <a:defRPr/>
            </a:pPr>
            <a:r>
              <a:rPr lang="en-US" dirty="0"/>
              <a:t>Meta-analysis with </a:t>
            </a:r>
            <a:r>
              <a:rPr lang="en-US" dirty="0" err="1"/>
              <a:t>untyped</a:t>
            </a:r>
            <a:r>
              <a:rPr lang="en-US" dirty="0"/>
              <a:t> variation</a:t>
            </a:r>
          </a:p>
          <a:p>
            <a:pPr lvl="1">
              <a:defRPr/>
            </a:pPr>
            <a:r>
              <a:rPr lang="en-US" dirty="0"/>
              <a:t>Correcting genotyping errors</a:t>
            </a:r>
          </a:p>
          <a:p>
            <a:pPr>
              <a:defRPr/>
            </a:pPr>
            <a:r>
              <a:rPr lang="en-US" dirty="0">
                <a:ea typeface="ＭＳ Ｐゴシック" charset="0"/>
              </a:rPr>
              <a:t>Factors affecting imputation:</a:t>
            </a:r>
          </a:p>
          <a:p>
            <a:pPr lvl="1">
              <a:defRPr/>
            </a:pPr>
            <a:r>
              <a:rPr lang="en-US" dirty="0"/>
              <a:t>Genotyping resolution</a:t>
            </a:r>
          </a:p>
          <a:p>
            <a:pPr lvl="1">
              <a:defRPr/>
            </a:pPr>
            <a:r>
              <a:rPr lang="en-US" dirty="0"/>
              <a:t>Minor allele frequency</a:t>
            </a:r>
          </a:p>
          <a:p>
            <a:pPr>
              <a:defRPr/>
            </a:pPr>
            <a:r>
              <a:rPr lang="en-US" dirty="0">
                <a:ea typeface="ＭＳ Ｐゴシック" charset="0"/>
              </a:rPr>
              <a:t>Popular algorithms: IMPUTE, MACH, BEAGLE</a:t>
            </a:r>
          </a:p>
          <a:p>
            <a:pPr lvl="1">
              <a:defRPr/>
            </a:pPr>
            <a:endParaRPr lang="en-US" dirty="0"/>
          </a:p>
        </p:txBody>
      </p:sp>
      <p:sp>
        <p:nvSpPr>
          <p:cNvPr id="3" name="Slide Number Placeholder 2">
            <a:extLst>
              <a:ext uri="{FF2B5EF4-FFF2-40B4-BE49-F238E27FC236}">
                <a16:creationId xmlns:a16="http://schemas.microsoft.com/office/drawing/2014/main" id="{2D46AF0B-445C-D920-C5CA-59D00AE52706}"/>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EF2264B7-DCD6-42DB-8D92-F36AF6479D30}" type="slidenum">
              <a:rPr lang="en-US" altLang="zh-CN" sz="1400" b="0"/>
              <a:pPr eaLnBrk="1" hangingPunct="1"/>
              <a:t>49</a:t>
            </a:fld>
            <a:endParaRPr lang="en-US" altLang="zh-CN" sz="1400" b="0"/>
          </a:p>
        </p:txBody>
      </p:sp>
      <p:sp>
        <p:nvSpPr>
          <p:cNvPr id="36868" name="TextBox 5">
            <a:extLst>
              <a:ext uri="{FF2B5EF4-FFF2-40B4-BE49-F238E27FC236}">
                <a16:creationId xmlns:a16="http://schemas.microsoft.com/office/drawing/2014/main" id="{EC89A519-F65A-92A4-ADF5-C47289733234}"/>
              </a:ext>
            </a:extLst>
          </p:cNvPr>
          <p:cNvSpPr txBox="1">
            <a:spLocks noChangeArrowheads="1"/>
          </p:cNvSpPr>
          <p:nvPr/>
        </p:nvSpPr>
        <p:spPr bwMode="auto">
          <a:xfrm>
            <a:off x="6213475" y="6524625"/>
            <a:ext cx="45512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600">
                <a:latin typeface="Comic Sans MS" panose="030F0702030302020204" pitchFamily="66" charset="0"/>
              </a:rPr>
              <a:t>Marchini and Howie, Nat Rev Genet, 2010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066800"/>
          </a:xfrm>
        </p:spPr>
        <p:txBody>
          <a:bodyPr/>
          <a:lstStyle/>
          <a:p>
            <a:r>
              <a:rPr lang="en-US" dirty="0"/>
              <a:t>Common vs Rare Variants</a:t>
            </a:r>
          </a:p>
        </p:txBody>
      </p:sp>
      <p:pic>
        <p:nvPicPr>
          <p:cNvPr id="1026" name="Picture 2" descr="http://familyhistorybowelcancer.files.wordpress.com/2012/08/varian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1066800"/>
            <a:ext cx="8343900"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90800" y="6477001"/>
            <a:ext cx="7543800" cy="307777"/>
          </a:xfrm>
          <a:prstGeom prst="rect">
            <a:avLst/>
          </a:prstGeom>
          <a:noFill/>
        </p:spPr>
        <p:txBody>
          <a:bodyPr wrap="square" rtlCol="0">
            <a:spAutoFit/>
          </a:bodyPr>
          <a:lstStyle/>
          <a:p>
            <a:r>
              <a:rPr lang="en-US" sz="1400" dirty="0"/>
              <a:t>http://familyhistorybowelcancer.wordpress.com/tag/common-disease-common-variant/</a:t>
            </a:r>
          </a:p>
        </p:txBody>
      </p:sp>
      <p:sp>
        <p:nvSpPr>
          <p:cNvPr id="3" name="Rounded Rectangular Callout 8">
            <a:extLst>
              <a:ext uri="{FF2B5EF4-FFF2-40B4-BE49-F238E27FC236}">
                <a16:creationId xmlns:a16="http://schemas.microsoft.com/office/drawing/2014/main" id="{24D6FE02-4C21-4B8D-6892-D04E08FCA796}"/>
              </a:ext>
            </a:extLst>
          </p:cNvPr>
          <p:cNvSpPr/>
          <p:nvPr/>
        </p:nvSpPr>
        <p:spPr>
          <a:xfrm>
            <a:off x="7155809" y="2616114"/>
            <a:ext cx="2058100" cy="521368"/>
          </a:xfrm>
          <a:prstGeom prst="wedgeRoundRectCallout">
            <a:avLst>
              <a:gd name="adj1" fmla="val 2002"/>
              <a:gd name="adj2" fmla="val 100962"/>
              <a:gd name="adj3" fmla="val 16667"/>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rPr>
              <a:t>Array-based genotyping</a:t>
            </a:r>
          </a:p>
        </p:txBody>
      </p:sp>
      <p:sp>
        <p:nvSpPr>
          <p:cNvPr id="5" name="Rounded Rectangular Callout 9">
            <a:extLst>
              <a:ext uri="{FF2B5EF4-FFF2-40B4-BE49-F238E27FC236}">
                <a16:creationId xmlns:a16="http://schemas.microsoft.com/office/drawing/2014/main" id="{195D3B0F-F5BB-13ED-8CF0-524E9A289F30}"/>
              </a:ext>
            </a:extLst>
          </p:cNvPr>
          <p:cNvSpPr/>
          <p:nvPr/>
        </p:nvSpPr>
        <p:spPr>
          <a:xfrm>
            <a:off x="5334000" y="1335949"/>
            <a:ext cx="2058100" cy="1189138"/>
          </a:xfrm>
          <a:prstGeom prst="wedgeRoundRectCallout">
            <a:avLst>
              <a:gd name="adj1" fmla="val 6068"/>
              <a:gd name="adj2" fmla="val 65323"/>
              <a:gd name="adj3" fmla="val 16667"/>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tx1"/>
                </a:solidFill>
              </a:rPr>
              <a:t>Population sequencing,</a:t>
            </a:r>
          </a:p>
          <a:p>
            <a:pPr algn="ctr"/>
            <a:r>
              <a:rPr lang="en-US" sz="1200" b="1" dirty="0">
                <a:solidFill>
                  <a:schemeClr val="tx1"/>
                </a:solidFill>
              </a:rPr>
              <a:t>Dense reference imputation into GWAS,</a:t>
            </a:r>
          </a:p>
          <a:p>
            <a:pPr algn="ctr"/>
            <a:r>
              <a:rPr lang="en-US" sz="1200" b="1" dirty="0">
                <a:solidFill>
                  <a:schemeClr val="tx1"/>
                </a:solidFill>
              </a:rPr>
              <a:t>Specialized array genotyping</a:t>
            </a:r>
          </a:p>
        </p:txBody>
      </p:sp>
      <p:sp>
        <p:nvSpPr>
          <p:cNvPr id="6" name="Rounded Rectangular Callout 7">
            <a:extLst>
              <a:ext uri="{FF2B5EF4-FFF2-40B4-BE49-F238E27FC236}">
                <a16:creationId xmlns:a16="http://schemas.microsoft.com/office/drawing/2014/main" id="{05160F68-F39C-3C8F-12A2-C27BA93C04CD}"/>
              </a:ext>
            </a:extLst>
          </p:cNvPr>
          <p:cNvSpPr/>
          <p:nvPr/>
        </p:nvSpPr>
        <p:spPr>
          <a:xfrm>
            <a:off x="2947332" y="1219201"/>
            <a:ext cx="2169953" cy="521368"/>
          </a:xfrm>
          <a:prstGeom prst="wedgeRoundRectCallout">
            <a:avLst>
              <a:gd name="adj1" fmla="val 15533"/>
              <a:gd name="adj2" fmla="val 115443"/>
              <a:gd name="adj3" fmla="val 16667"/>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rPr>
              <a:t>Family-based Sequencing</a:t>
            </a:r>
          </a:p>
        </p:txBody>
      </p:sp>
      <p:sp>
        <p:nvSpPr>
          <p:cNvPr id="7" name="Rounded Rectangular Callout 10">
            <a:extLst>
              <a:ext uri="{FF2B5EF4-FFF2-40B4-BE49-F238E27FC236}">
                <a16:creationId xmlns:a16="http://schemas.microsoft.com/office/drawing/2014/main" id="{4FFEB2DA-61FB-6BA3-28F3-E91106E62218}"/>
              </a:ext>
            </a:extLst>
          </p:cNvPr>
          <p:cNvSpPr/>
          <p:nvPr/>
        </p:nvSpPr>
        <p:spPr>
          <a:xfrm>
            <a:off x="544377" y="5113415"/>
            <a:ext cx="2315410" cy="858257"/>
          </a:xfrm>
          <a:prstGeom prst="wedgeRoundRectCallout">
            <a:avLst>
              <a:gd name="adj1" fmla="val 96929"/>
              <a:gd name="adj2" fmla="val -82714"/>
              <a:gd name="adj3" fmla="val 16667"/>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rPr>
              <a:t>Deep Genome with</a:t>
            </a:r>
          </a:p>
          <a:p>
            <a:pPr algn="ctr"/>
            <a:r>
              <a:rPr lang="en-US" b="1" dirty="0">
                <a:solidFill>
                  <a:schemeClr val="tx1"/>
                </a:solidFill>
              </a:rPr>
              <a:t>Very Large Samples?</a:t>
            </a:r>
          </a:p>
        </p:txBody>
      </p:sp>
    </p:spTree>
    <p:extLst>
      <p:ext uri="{BB962C8B-B14F-4D97-AF65-F5344CB8AC3E}">
        <p14:creationId xmlns:p14="http://schemas.microsoft.com/office/powerpoint/2010/main" val="2350757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12897-CCD4-E43F-5AE4-102860E0BEC6}"/>
              </a:ext>
            </a:extLst>
          </p:cNvPr>
          <p:cNvSpPr>
            <a:spLocks noGrp="1"/>
          </p:cNvSpPr>
          <p:nvPr>
            <p:ph type="title"/>
          </p:nvPr>
        </p:nvSpPr>
        <p:spPr>
          <a:xfrm>
            <a:off x="838200" y="53180"/>
            <a:ext cx="10515600" cy="1325563"/>
          </a:xfrm>
        </p:spPr>
        <p:txBody>
          <a:bodyPr/>
          <a:lstStyle/>
          <a:p>
            <a:pPr eaLnBrk="1" hangingPunct="1">
              <a:defRPr/>
            </a:pPr>
            <a:r>
              <a:rPr kumimoji="0" lang="en-US" altLang="zh-CN" dirty="0">
                <a:ea typeface="ＭＳ Ｐゴシック" charset="0"/>
              </a:rPr>
              <a:t>Predictability of Phenotype</a:t>
            </a:r>
            <a:endParaRPr lang="en-US" dirty="0">
              <a:ea typeface="ＭＳ Ｐゴシック" charset="0"/>
            </a:endParaRPr>
          </a:p>
        </p:txBody>
      </p:sp>
      <p:sp>
        <p:nvSpPr>
          <p:cNvPr id="4" name="Slide Number Placeholder 3">
            <a:extLst>
              <a:ext uri="{FF2B5EF4-FFF2-40B4-BE49-F238E27FC236}">
                <a16:creationId xmlns:a16="http://schemas.microsoft.com/office/drawing/2014/main" id="{85F43F8D-AA81-27B2-8353-12C878D33F09}"/>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6E4D46D2-14A3-4839-A424-49E6B48F9D1B}" type="slidenum">
              <a:rPr lang="en-US" altLang="zh-CN" sz="1400" b="0"/>
              <a:pPr eaLnBrk="1" hangingPunct="1"/>
              <a:t>50</a:t>
            </a:fld>
            <a:endParaRPr lang="en-US" altLang="zh-CN" sz="1400" b="0"/>
          </a:p>
        </p:txBody>
      </p:sp>
      <p:pic>
        <p:nvPicPr>
          <p:cNvPr id="5" name="Picture 1">
            <a:extLst>
              <a:ext uri="{FF2B5EF4-FFF2-40B4-BE49-F238E27FC236}">
                <a16:creationId xmlns:a16="http://schemas.microsoft.com/office/drawing/2014/main" id="{52CF4E81-ED26-DF0E-78F7-20DBDAE72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062" y="1081087"/>
            <a:ext cx="7156450" cy="5275263"/>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EDCB-519F-9797-449E-94E3A96BE314}"/>
              </a:ext>
            </a:extLst>
          </p:cNvPr>
          <p:cNvSpPr>
            <a:spLocks noGrp="1"/>
          </p:cNvSpPr>
          <p:nvPr>
            <p:ph type="title"/>
          </p:nvPr>
        </p:nvSpPr>
        <p:spPr/>
        <p:txBody>
          <a:bodyPr/>
          <a:lstStyle/>
          <a:p>
            <a:pPr>
              <a:defRPr/>
            </a:pPr>
            <a:r>
              <a:rPr lang="en-AU" dirty="0">
                <a:ea typeface="ＭＳ Ｐゴシック" charset="0"/>
              </a:rPr>
              <a:t>GCTA</a:t>
            </a:r>
            <a:endParaRPr lang="en-US" dirty="0">
              <a:ea typeface="ＭＳ Ｐゴシック" charset="0"/>
            </a:endParaRPr>
          </a:p>
        </p:txBody>
      </p:sp>
      <p:sp>
        <p:nvSpPr>
          <p:cNvPr id="4" name="Content Placeholder 3">
            <a:extLst>
              <a:ext uri="{FF2B5EF4-FFF2-40B4-BE49-F238E27FC236}">
                <a16:creationId xmlns:a16="http://schemas.microsoft.com/office/drawing/2014/main" id="{CCDCBD82-9ED2-9C43-0EC0-CD4366C5119B}"/>
              </a:ext>
            </a:extLst>
          </p:cNvPr>
          <p:cNvSpPr>
            <a:spLocks noGrp="1"/>
          </p:cNvSpPr>
          <p:nvPr>
            <p:ph idx="1"/>
          </p:nvPr>
        </p:nvSpPr>
        <p:spPr/>
        <p:txBody>
          <a:bodyPr/>
          <a:lstStyle/>
          <a:p>
            <a:pPr>
              <a:defRPr/>
            </a:pPr>
            <a:r>
              <a:rPr lang="en-AU" dirty="0">
                <a:ea typeface="ＭＳ Ｐゴシック" charset="0"/>
              </a:rPr>
              <a:t>Genome-wide complex trait analysis: estimate proportion of phenotype variance explain by genotypes (collection of SNPs)</a:t>
            </a:r>
          </a:p>
          <a:p>
            <a:pPr>
              <a:defRPr/>
            </a:pPr>
            <a:r>
              <a:rPr lang="en-AU" dirty="0">
                <a:ea typeface="ＭＳ Ｐゴシック" charset="0"/>
              </a:rPr>
              <a:t>Intuition: if a trait is genetically influenced, then individuals who are more genetically similar should be more phenotypically similar</a:t>
            </a:r>
          </a:p>
          <a:p>
            <a:pPr>
              <a:defRPr/>
            </a:pPr>
            <a:endParaRPr lang="en-US" dirty="0">
              <a:ea typeface="ＭＳ Ｐゴシック" charset="0"/>
            </a:endParaRPr>
          </a:p>
        </p:txBody>
      </p:sp>
      <p:sp>
        <p:nvSpPr>
          <p:cNvPr id="3" name="Slide Number Placeholder 2">
            <a:extLst>
              <a:ext uri="{FF2B5EF4-FFF2-40B4-BE49-F238E27FC236}">
                <a16:creationId xmlns:a16="http://schemas.microsoft.com/office/drawing/2014/main" id="{C3728CC2-2422-1C75-1D4D-07CBD442996E}"/>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637F83A1-7FBB-4B78-929F-830DC3AD765B}" type="slidenum">
              <a:rPr lang="en-US" altLang="zh-CN" sz="1400" b="0"/>
              <a:pPr eaLnBrk="1" hangingPunct="1"/>
              <a:t>51</a:t>
            </a:fld>
            <a:endParaRPr lang="en-US" altLang="zh-CN" sz="1400" b="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45989B3F-B100-5520-BA1D-46D5606243E8}"/>
              </a:ext>
            </a:extLst>
          </p:cNvPr>
          <p:cNvSpPr>
            <a:spLocks noGrp="1" noChangeArrowheads="1"/>
          </p:cNvSpPr>
          <p:nvPr>
            <p:ph type="title"/>
          </p:nvPr>
        </p:nvSpPr>
        <p:spPr>
          <a:xfrm>
            <a:off x="865188" y="0"/>
            <a:ext cx="10515600" cy="1325563"/>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ea typeface="ＭＳ Ｐゴシック" charset="0"/>
              </a:rPr>
              <a:t>Missing Heritability?</a:t>
            </a:r>
          </a:p>
        </p:txBody>
      </p:sp>
      <p:sp>
        <p:nvSpPr>
          <p:cNvPr id="2" name="Content Placeholder 1">
            <a:extLst>
              <a:ext uri="{FF2B5EF4-FFF2-40B4-BE49-F238E27FC236}">
                <a16:creationId xmlns:a16="http://schemas.microsoft.com/office/drawing/2014/main" id="{935581D1-F05E-EC8E-C008-E81D0E72B800}"/>
              </a:ext>
            </a:extLst>
          </p:cNvPr>
          <p:cNvSpPr>
            <a:spLocks noGrp="1"/>
          </p:cNvSpPr>
          <p:nvPr>
            <p:ph idx="1"/>
          </p:nvPr>
        </p:nvSpPr>
        <p:spPr>
          <a:xfrm>
            <a:off x="2209800" y="1066800"/>
            <a:ext cx="7772400" cy="5257800"/>
          </a:xfrm>
        </p:spPr>
        <p:txBody>
          <a:bodyPr/>
          <a:lstStyle/>
          <a:p>
            <a:pPr>
              <a:defRPr/>
            </a:pPr>
            <a:r>
              <a:rPr lang="en-US" sz="2400" dirty="0">
                <a:ea typeface="ＭＳ Ｐゴシック" charset="0"/>
              </a:rPr>
              <a:t>Single genetic variations cannot account for much of the heritability of diseases, behaviors, and other phenotypes.</a:t>
            </a:r>
          </a:p>
        </p:txBody>
      </p:sp>
      <p:pic>
        <p:nvPicPr>
          <p:cNvPr id="41986" name="Picture 2">
            <a:extLst>
              <a:ext uri="{FF2B5EF4-FFF2-40B4-BE49-F238E27FC236}">
                <a16:creationId xmlns:a16="http://schemas.microsoft.com/office/drawing/2014/main" id="{E38C9A3B-A1AD-A97B-87BD-BEA625C3B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026" y="1905000"/>
            <a:ext cx="9051925" cy="4586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41987" name="Text Box 3">
            <a:extLst>
              <a:ext uri="{FF2B5EF4-FFF2-40B4-BE49-F238E27FC236}">
                <a16:creationId xmlns:a16="http://schemas.microsoft.com/office/drawing/2014/main" id="{7F3F3340-6DF2-A092-DF2D-C0D36DE358D3}"/>
              </a:ext>
            </a:extLst>
          </p:cNvPr>
          <p:cNvSpPr txBox="1">
            <a:spLocks noChangeArrowheads="1"/>
          </p:cNvSpPr>
          <p:nvPr/>
        </p:nvSpPr>
        <p:spPr bwMode="auto">
          <a:xfrm>
            <a:off x="7897814" y="6486526"/>
            <a:ext cx="2465387" cy="371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Calibri" charset="0"/>
                <a:ea typeface="ＭＳ Ｐゴシック" charset="0"/>
                <a:cs typeface="Droid Sans Fallback" charset="0"/>
              </a:defRPr>
            </a:lvl9pPr>
          </a:lstStyle>
          <a:p>
            <a:pPr>
              <a:defRPr/>
            </a:pPr>
            <a:r>
              <a:rPr lang="en-US" dirty="0" err="1">
                <a:solidFill>
                  <a:srgbClr val="FFFFFF"/>
                </a:solidFill>
                <a:latin typeface="Comic Sans MS"/>
                <a:cs typeface="Comic Sans MS"/>
              </a:rPr>
              <a:t>Visccher</a:t>
            </a:r>
            <a:r>
              <a:rPr lang="en-US" dirty="0">
                <a:solidFill>
                  <a:srgbClr val="FFFFFF"/>
                </a:solidFill>
                <a:latin typeface="Comic Sans MS"/>
                <a:cs typeface="Comic Sans MS"/>
              </a:rPr>
              <a:t>, AJHG 2011</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SNPs regulate gene expression</a:t>
            </a:r>
          </a:p>
        </p:txBody>
      </p:sp>
      <p:sp>
        <p:nvSpPr>
          <p:cNvPr id="4" name="Slide Number Placeholder 3"/>
          <p:cNvSpPr>
            <a:spLocks noGrp="1"/>
          </p:cNvSpPr>
          <p:nvPr>
            <p:ph type="sldNum" sz="quarter" idx="4"/>
          </p:nvPr>
        </p:nvSpPr>
        <p:spPr>
          <a:xfrm>
            <a:off x="6754906"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3CEF53-40C7-4E04-816C-21AFD7C84132}" type="slidenum">
              <a:rPr lang="en-US" smtClean="0"/>
              <a:pPr/>
              <a:t>53</a:t>
            </a:fld>
            <a:endParaRPr lang="en-US" dirty="0"/>
          </a:p>
        </p:txBody>
      </p:sp>
      <p:sp>
        <p:nvSpPr>
          <p:cNvPr id="5" name="Content Placeholder 2"/>
          <p:cNvSpPr>
            <a:spLocks noGrp="1"/>
          </p:cNvSpPr>
          <p:nvPr>
            <p:ph idx="1"/>
          </p:nvPr>
        </p:nvSpPr>
        <p:spPr>
          <a:xfrm>
            <a:off x="1996962" y="1597365"/>
            <a:ext cx="8376320" cy="905440"/>
          </a:xfrm>
        </p:spPr>
        <p:txBody>
          <a:bodyPr/>
          <a:lstStyle/>
          <a:p>
            <a:pPr marL="0" indent="0">
              <a:buNone/>
            </a:pPr>
            <a:r>
              <a:rPr lang="en-US" dirty="0"/>
              <a:t>How can we use gene expression and epigenetics to help us understand complex trait genetics?</a:t>
            </a:r>
          </a:p>
        </p:txBody>
      </p:sp>
      <p:grpSp>
        <p:nvGrpSpPr>
          <p:cNvPr id="6" name="Group 5"/>
          <p:cNvGrpSpPr/>
          <p:nvPr/>
        </p:nvGrpSpPr>
        <p:grpSpPr>
          <a:xfrm>
            <a:off x="3567765" y="2637814"/>
            <a:ext cx="6486859" cy="3991587"/>
            <a:chOff x="-677912" y="1573773"/>
            <a:chExt cx="8810238" cy="7389666"/>
          </a:xfrm>
        </p:grpSpPr>
        <p:grpSp>
          <p:nvGrpSpPr>
            <p:cNvPr id="7" name="Group 187"/>
            <p:cNvGrpSpPr/>
            <p:nvPr/>
          </p:nvGrpSpPr>
          <p:grpSpPr>
            <a:xfrm>
              <a:off x="-677912" y="1573773"/>
              <a:ext cx="8810238" cy="7389666"/>
              <a:chOff x="-1252524" y="1573297"/>
              <a:chExt cx="5600677" cy="4697623"/>
            </a:xfrm>
          </p:grpSpPr>
          <p:sp>
            <p:nvSpPr>
              <p:cNvPr id="38" name="Arc 37"/>
              <p:cNvSpPr/>
              <p:nvPr/>
            </p:nvSpPr>
            <p:spPr>
              <a:xfrm>
                <a:off x="-1252524" y="1573297"/>
                <a:ext cx="5600677" cy="4697623"/>
              </a:xfrm>
              <a:prstGeom prst="arc">
                <a:avLst>
                  <a:gd name="adj1" fmla="val 16200000"/>
                  <a:gd name="adj2" fmla="val 1319238"/>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39" name="Group 50"/>
              <p:cNvGrpSpPr/>
              <p:nvPr/>
            </p:nvGrpSpPr>
            <p:grpSpPr>
              <a:xfrm rot="1800000">
                <a:off x="2863313" y="1794713"/>
                <a:ext cx="243129" cy="217081"/>
                <a:chOff x="3619500" y="1174750"/>
                <a:chExt cx="355600" cy="317500"/>
              </a:xfrm>
              <a:solidFill>
                <a:srgbClr val="D1E8FD"/>
              </a:solidFill>
            </p:grpSpPr>
            <p:sp>
              <p:nvSpPr>
                <p:cNvPr id="56" name="Oval 4"/>
                <p:cNvSpPr/>
                <p:nvPr/>
              </p:nvSpPr>
              <p:spPr>
                <a:xfrm>
                  <a:off x="3619500" y="1174750"/>
                  <a:ext cx="203200" cy="317500"/>
                </a:xfrm>
                <a:prstGeom prst="ellipse">
                  <a:avLst/>
                </a:prstGeom>
                <a:gr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3771900" y="1174750"/>
                  <a:ext cx="203200" cy="317500"/>
                </a:xfrm>
                <a:prstGeom prst="ellipse">
                  <a:avLst/>
                </a:prstGeom>
                <a:gr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Oval 39"/>
              <p:cNvSpPr/>
              <p:nvPr/>
            </p:nvSpPr>
            <p:spPr>
              <a:xfrm>
                <a:off x="817947" y="2979979"/>
                <a:ext cx="1671998" cy="1671998"/>
              </a:xfrm>
              <a:prstGeom prst="ellipse">
                <a:avLst/>
              </a:prstGeom>
              <a:solidFill>
                <a:srgbClr val="C1D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rot="2460000">
                <a:off x="2636292" y="2300945"/>
                <a:ext cx="153896" cy="220566"/>
              </a:xfrm>
              <a:prstGeom prst="roundRect">
                <a:avLst/>
              </a:prstGeom>
              <a:solidFill>
                <a:srgbClr val="3399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rot="2460000">
                <a:off x="3688228" y="2228880"/>
                <a:ext cx="173664" cy="486260"/>
              </a:xfrm>
              <a:prstGeom prst="roundRect">
                <a:avLst/>
              </a:prstGeom>
              <a:solidFill>
                <a:srgbClr val="33CC66"/>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eeform 42"/>
              <p:cNvSpPr/>
              <p:nvPr/>
            </p:nvSpPr>
            <p:spPr>
              <a:xfrm>
                <a:off x="3366949" y="2625414"/>
                <a:ext cx="234447" cy="178006"/>
              </a:xfrm>
              <a:custGeom>
                <a:avLst/>
                <a:gdLst>
                  <a:gd name="connsiteX0" fmla="*/ 342900 w 342900"/>
                  <a:gd name="connsiteY0" fmla="*/ 23283 h 260350"/>
                  <a:gd name="connsiteX1" fmla="*/ 101600 w 342900"/>
                  <a:gd name="connsiteY1" fmla="*/ 23283 h 260350"/>
                  <a:gd name="connsiteX2" fmla="*/ 279400 w 342900"/>
                  <a:gd name="connsiteY2" fmla="*/ 162983 h 260350"/>
                  <a:gd name="connsiteX3" fmla="*/ 76200 w 342900"/>
                  <a:gd name="connsiteY3" fmla="*/ 112183 h 260350"/>
                  <a:gd name="connsiteX4" fmla="*/ 88900 w 342900"/>
                  <a:gd name="connsiteY4" fmla="*/ 239183 h 260350"/>
                  <a:gd name="connsiteX5" fmla="*/ 0 w 342900"/>
                  <a:gd name="connsiteY5" fmla="*/ 239183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260350">
                    <a:moveTo>
                      <a:pt x="342900" y="23283"/>
                    </a:moveTo>
                    <a:cubicBezTo>
                      <a:pt x="227541" y="11641"/>
                      <a:pt x="112183" y="0"/>
                      <a:pt x="101600" y="23283"/>
                    </a:cubicBezTo>
                    <a:cubicBezTo>
                      <a:pt x="91017" y="46566"/>
                      <a:pt x="283633" y="148166"/>
                      <a:pt x="279400" y="162983"/>
                    </a:cubicBezTo>
                    <a:cubicBezTo>
                      <a:pt x="275167" y="177800"/>
                      <a:pt x="107950" y="99483"/>
                      <a:pt x="76200" y="112183"/>
                    </a:cubicBezTo>
                    <a:cubicBezTo>
                      <a:pt x="44450" y="124883"/>
                      <a:pt x="101600" y="218016"/>
                      <a:pt x="88900" y="239183"/>
                    </a:cubicBezTo>
                    <a:cubicBezTo>
                      <a:pt x="76200" y="260350"/>
                      <a:pt x="0" y="239183"/>
                      <a:pt x="0" y="23918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Oval 43"/>
              <p:cNvSpPr/>
              <p:nvPr/>
            </p:nvSpPr>
            <p:spPr>
              <a:xfrm rot="1800000">
                <a:off x="3333899" y="3802538"/>
                <a:ext cx="128619" cy="126167"/>
              </a:xfrm>
              <a:prstGeom prst="ellipse">
                <a:avLst/>
              </a:prstGeom>
              <a:solidFill>
                <a:srgbClr val="D1E8F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2465094">
                <a:off x="2468972" y="2819082"/>
                <a:ext cx="405583" cy="244731"/>
              </a:xfrm>
              <a:prstGeom prst="ellipse">
                <a:avLst/>
              </a:prstGeom>
              <a:solidFill>
                <a:srgbClr val="FF9966">
                  <a:alpha val="97000"/>
                </a:srgb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310198" y="3274296"/>
                <a:ext cx="206570" cy="206570"/>
              </a:xfrm>
              <a:prstGeom prst="ellipse">
                <a:avLst/>
              </a:prstGeom>
              <a:solidFill>
                <a:srgbClr val="8555C8">
                  <a:alpha val="97000"/>
                </a:srgbClr>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46"/>
              <p:cNvSpPr/>
              <p:nvPr/>
            </p:nvSpPr>
            <p:spPr>
              <a:xfrm>
                <a:off x="3278669" y="2867097"/>
                <a:ext cx="70913" cy="373379"/>
              </a:xfrm>
              <a:custGeom>
                <a:avLst/>
                <a:gdLst>
                  <a:gd name="connsiteX0" fmla="*/ 103717 w 103717"/>
                  <a:gd name="connsiteY0" fmla="*/ 0 h 546100"/>
                  <a:gd name="connsiteX1" fmla="*/ 2117 w 103717"/>
                  <a:gd name="connsiteY1" fmla="*/ 241300 h 546100"/>
                  <a:gd name="connsiteX2" fmla="*/ 91017 w 103717"/>
                  <a:gd name="connsiteY2" fmla="*/ 546100 h 546100"/>
                </a:gdLst>
                <a:ahLst/>
                <a:cxnLst>
                  <a:cxn ang="0">
                    <a:pos x="connsiteX0" y="connsiteY0"/>
                  </a:cxn>
                  <a:cxn ang="0">
                    <a:pos x="connsiteX1" y="connsiteY1"/>
                  </a:cxn>
                  <a:cxn ang="0">
                    <a:pos x="connsiteX2" y="connsiteY2"/>
                  </a:cxn>
                </a:cxnLst>
                <a:rect l="l" t="t" r="r" b="b"/>
                <a:pathLst>
                  <a:path w="103717" h="546100">
                    <a:moveTo>
                      <a:pt x="103717" y="0"/>
                    </a:moveTo>
                    <a:cubicBezTo>
                      <a:pt x="53975" y="75141"/>
                      <a:pt x="4234" y="150283"/>
                      <a:pt x="2117" y="241300"/>
                    </a:cubicBezTo>
                    <a:cubicBezTo>
                      <a:pt x="0" y="332317"/>
                      <a:pt x="91017" y="546100"/>
                      <a:pt x="91017" y="546100"/>
                    </a:cubicBezTo>
                  </a:path>
                </a:pathLst>
              </a:custGeom>
              <a:ln w="12700" cap="flat" cmpd="sng" algn="ctr">
                <a:solidFill>
                  <a:srgbClr val="000000"/>
                </a:solidFill>
                <a:prstDash val="solid"/>
                <a:round/>
                <a:headEnd type="none" w="med" len="med"/>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Hexagon 47"/>
              <p:cNvSpPr/>
              <p:nvPr/>
            </p:nvSpPr>
            <p:spPr>
              <a:xfrm>
                <a:off x="2813929" y="3483849"/>
                <a:ext cx="220663" cy="212872"/>
              </a:xfrm>
              <a:prstGeom prst="hexagon">
                <a:avLst/>
              </a:prstGeom>
              <a:solidFill>
                <a:srgbClr val="999999"/>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425555" y="3330559"/>
                <a:ext cx="94044" cy="94044"/>
              </a:xfrm>
              <a:prstGeom prst="ellipse">
                <a:avLst/>
              </a:prstGeom>
              <a:solidFill>
                <a:schemeClr val="accent2">
                  <a:lumMod val="75000"/>
                </a:schemeClr>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rot="10800000">
                <a:off x="2564488" y="3450614"/>
                <a:ext cx="192168" cy="139840"/>
              </a:xfrm>
              <a:prstGeom prst="straightConnector1">
                <a:avLst/>
              </a:prstGeom>
              <a:ln w="12700" cap="flat" cmpd="sng" algn="ctr">
                <a:solidFill>
                  <a:schemeClr val="tx1"/>
                </a:solidFill>
                <a:prstDash val="solid"/>
                <a:round/>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rot="10800000" flipV="1">
                <a:off x="3060644" y="3450614"/>
                <a:ext cx="218026" cy="78888"/>
              </a:xfrm>
              <a:prstGeom prst="straightConnector1">
                <a:avLst/>
              </a:prstGeom>
              <a:ln w="12700" cap="flat" cmpd="sng" algn="ctr">
                <a:solidFill>
                  <a:schemeClr val="tx1"/>
                </a:solidFill>
                <a:prstDash val="solid"/>
                <a:round/>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5400000">
                <a:off x="2766629" y="2128565"/>
                <a:ext cx="196248" cy="101648"/>
              </a:xfrm>
              <a:prstGeom prst="straightConnector1">
                <a:avLst/>
              </a:prstGeom>
              <a:ln w="12700" cap="flat" cmpd="sng" algn="ctr">
                <a:solidFill>
                  <a:schemeClr val="tx1"/>
                </a:solidFill>
                <a:prstDash val="solid"/>
                <a:round/>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a:off x="2458162" y="3166384"/>
                <a:ext cx="212649" cy="96084"/>
              </a:xfrm>
              <a:prstGeom prst="straightConnector1">
                <a:avLst/>
              </a:prstGeom>
              <a:ln w="12700" cap="flat" cmpd="sng" algn="ctr">
                <a:solidFill>
                  <a:schemeClr val="tx1"/>
                </a:solidFill>
                <a:prstDash val="solid"/>
                <a:round/>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16200000" flipH="1">
                <a:off x="2588367" y="2678237"/>
                <a:ext cx="160638" cy="1"/>
              </a:xfrm>
              <a:prstGeom prst="straightConnector1">
                <a:avLst/>
              </a:prstGeom>
              <a:ln w="12700" cap="flat" cmpd="sng" algn="ctr">
                <a:solidFill>
                  <a:schemeClr val="tx1"/>
                </a:solidFill>
                <a:prstDash val="solid"/>
                <a:round/>
                <a:headEnd type="none" w="med" len="med"/>
                <a:tailEnd type="none" w="sm" len="sm"/>
              </a:ln>
              <a:effectLst/>
            </p:spPr>
            <p:style>
              <a:lnRef idx="2">
                <a:schemeClr val="accent1"/>
              </a:lnRef>
              <a:fillRef idx="0">
                <a:schemeClr val="accent1"/>
              </a:fillRef>
              <a:effectRef idx="1">
                <a:schemeClr val="accent1"/>
              </a:effectRef>
              <a:fontRef idx="minor">
                <a:schemeClr val="tx1"/>
              </a:fontRef>
            </p:style>
          </p:cxnSp>
          <p:sp>
            <p:nvSpPr>
              <p:cNvPr id="55" name="Freeform 54"/>
              <p:cNvSpPr/>
              <p:nvPr/>
            </p:nvSpPr>
            <p:spPr>
              <a:xfrm>
                <a:off x="3366949" y="3541648"/>
                <a:ext cx="31259" cy="245870"/>
              </a:xfrm>
              <a:custGeom>
                <a:avLst/>
                <a:gdLst>
                  <a:gd name="connsiteX0" fmla="*/ 103717 w 103717"/>
                  <a:gd name="connsiteY0" fmla="*/ 0 h 546100"/>
                  <a:gd name="connsiteX1" fmla="*/ 2117 w 103717"/>
                  <a:gd name="connsiteY1" fmla="*/ 241300 h 546100"/>
                  <a:gd name="connsiteX2" fmla="*/ 91017 w 103717"/>
                  <a:gd name="connsiteY2" fmla="*/ 546100 h 546100"/>
                </a:gdLst>
                <a:ahLst/>
                <a:cxnLst>
                  <a:cxn ang="0">
                    <a:pos x="connsiteX0" y="connsiteY0"/>
                  </a:cxn>
                  <a:cxn ang="0">
                    <a:pos x="connsiteX1" y="connsiteY1"/>
                  </a:cxn>
                  <a:cxn ang="0">
                    <a:pos x="connsiteX2" y="connsiteY2"/>
                  </a:cxn>
                </a:cxnLst>
                <a:rect l="l" t="t" r="r" b="b"/>
                <a:pathLst>
                  <a:path w="103717" h="546100">
                    <a:moveTo>
                      <a:pt x="103717" y="0"/>
                    </a:moveTo>
                    <a:cubicBezTo>
                      <a:pt x="53975" y="75141"/>
                      <a:pt x="4234" y="150283"/>
                      <a:pt x="2117" y="241300"/>
                    </a:cubicBezTo>
                    <a:cubicBezTo>
                      <a:pt x="0" y="332317"/>
                      <a:pt x="91017" y="546100"/>
                      <a:pt x="91017" y="546100"/>
                    </a:cubicBezTo>
                  </a:path>
                </a:pathLst>
              </a:custGeom>
              <a:ln w="12700" cap="flat" cmpd="sng" algn="ctr">
                <a:solidFill>
                  <a:srgbClr val="000000"/>
                </a:solidFill>
                <a:prstDash val="solid"/>
                <a:round/>
                <a:headEnd type="none" w="med" len="med"/>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a:off x="2731850" y="3703013"/>
              <a:ext cx="2173058" cy="2118189"/>
              <a:chOff x="355600" y="1166490"/>
              <a:chExt cx="5317066" cy="5182808"/>
            </a:xfrm>
          </p:grpSpPr>
          <p:sp>
            <p:nvSpPr>
              <p:cNvPr id="9" name="Freeform 8"/>
              <p:cNvSpPr/>
              <p:nvPr/>
            </p:nvSpPr>
            <p:spPr>
              <a:xfrm>
                <a:off x="355600" y="2569058"/>
                <a:ext cx="5300133" cy="2968978"/>
              </a:xfrm>
              <a:custGeom>
                <a:avLst/>
                <a:gdLst>
                  <a:gd name="connsiteX0" fmla="*/ 0 w 5300133"/>
                  <a:gd name="connsiteY0" fmla="*/ 2923822 h 2968978"/>
                  <a:gd name="connsiteX1" fmla="*/ 423333 w 5300133"/>
                  <a:gd name="connsiteY1" fmla="*/ 2906889 h 2968978"/>
                  <a:gd name="connsiteX2" fmla="*/ 254000 w 5300133"/>
                  <a:gd name="connsiteY2" fmla="*/ 2551289 h 2968978"/>
                  <a:gd name="connsiteX3" fmla="*/ 643467 w 5300133"/>
                  <a:gd name="connsiteY3" fmla="*/ 2551289 h 2968978"/>
                  <a:gd name="connsiteX4" fmla="*/ 423333 w 5300133"/>
                  <a:gd name="connsiteY4" fmla="*/ 2127955 h 2968978"/>
                  <a:gd name="connsiteX5" fmla="*/ 846667 w 5300133"/>
                  <a:gd name="connsiteY5" fmla="*/ 2161822 h 2968978"/>
                  <a:gd name="connsiteX6" fmla="*/ 660400 w 5300133"/>
                  <a:gd name="connsiteY6" fmla="*/ 1653822 h 2968978"/>
                  <a:gd name="connsiteX7" fmla="*/ 1049867 w 5300133"/>
                  <a:gd name="connsiteY7" fmla="*/ 1670755 h 2968978"/>
                  <a:gd name="connsiteX8" fmla="*/ 999067 w 5300133"/>
                  <a:gd name="connsiteY8" fmla="*/ 1196622 h 2968978"/>
                  <a:gd name="connsiteX9" fmla="*/ 1371600 w 5300133"/>
                  <a:gd name="connsiteY9" fmla="*/ 1365955 h 2968978"/>
                  <a:gd name="connsiteX10" fmla="*/ 1303867 w 5300133"/>
                  <a:gd name="connsiteY10" fmla="*/ 942622 h 2968978"/>
                  <a:gd name="connsiteX11" fmla="*/ 1659467 w 5300133"/>
                  <a:gd name="connsiteY11" fmla="*/ 1061155 h 2968978"/>
                  <a:gd name="connsiteX12" fmla="*/ 1557867 w 5300133"/>
                  <a:gd name="connsiteY12" fmla="*/ 603955 h 2968978"/>
                  <a:gd name="connsiteX13" fmla="*/ 2015067 w 5300133"/>
                  <a:gd name="connsiteY13" fmla="*/ 756355 h 2968978"/>
                  <a:gd name="connsiteX14" fmla="*/ 1947333 w 5300133"/>
                  <a:gd name="connsiteY14" fmla="*/ 366889 h 2968978"/>
                  <a:gd name="connsiteX15" fmla="*/ 2319867 w 5300133"/>
                  <a:gd name="connsiteY15" fmla="*/ 451555 h 2968978"/>
                  <a:gd name="connsiteX16" fmla="*/ 2336800 w 5300133"/>
                  <a:gd name="connsiteY16" fmla="*/ 95955 h 2968978"/>
                  <a:gd name="connsiteX17" fmla="*/ 2726267 w 5300133"/>
                  <a:gd name="connsiteY17" fmla="*/ 366889 h 2968978"/>
                  <a:gd name="connsiteX18" fmla="*/ 2844800 w 5300133"/>
                  <a:gd name="connsiteY18" fmla="*/ 11289 h 2968978"/>
                  <a:gd name="connsiteX19" fmla="*/ 3064933 w 5300133"/>
                  <a:gd name="connsiteY19" fmla="*/ 299155 h 2968978"/>
                  <a:gd name="connsiteX20" fmla="*/ 3386667 w 5300133"/>
                  <a:gd name="connsiteY20" fmla="*/ 45155 h 2968978"/>
                  <a:gd name="connsiteX21" fmla="*/ 3522133 w 5300133"/>
                  <a:gd name="connsiteY21" fmla="*/ 468489 h 2968978"/>
                  <a:gd name="connsiteX22" fmla="*/ 3810000 w 5300133"/>
                  <a:gd name="connsiteY22" fmla="*/ 197555 h 2968978"/>
                  <a:gd name="connsiteX23" fmla="*/ 3894667 w 5300133"/>
                  <a:gd name="connsiteY23" fmla="*/ 553155 h 2968978"/>
                  <a:gd name="connsiteX24" fmla="*/ 4216400 w 5300133"/>
                  <a:gd name="connsiteY24" fmla="*/ 349955 h 2968978"/>
                  <a:gd name="connsiteX25" fmla="*/ 4301067 w 5300133"/>
                  <a:gd name="connsiteY25" fmla="*/ 739422 h 2968978"/>
                  <a:gd name="connsiteX26" fmla="*/ 4605867 w 5300133"/>
                  <a:gd name="connsiteY26" fmla="*/ 570089 h 2968978"/>
                  <a:gd name="connsiteX27" fmla="*/ 4639733 w 5300133"/>
                  <a:gd name="connsiteY27" fmla="*/ 942622 h 2968978"/>
                  <a:gd name="connsiteX28" fmla="*/ 4978400 w 5300133"/>
                  <a:gd name="connsiteY28" fmla="*/ 824089 h 2968978"/>
                  <a:gd name="connsiteX29" fmla="*/ 4944533 w 5300133"/>
                  <a:gd name="connsiteY29" fmla="*/ 1162755 h 2968978"/>
                  <a:gd name="connsiteX30" fmla="*/ 5300133 w 5300133"/>
                  <a:gd name="connsiteY30" fmla="*/ 1111955 h 296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00133" h="2968978">
                    <a:moveTo>
                      <a:pt x="0" y="2923822"/>
                    </a:moveTo>
                    <a:cubicBezTo>
                      <a:pt x="190500" y="2946400"/>
                      <a:pt x="381000" y="2968978"/>
                      <a:pt x="423333" y="2906889"/>
                    </a:cubicBezTo>
                    <a:cubicBezTo>
                      <a:pt x="465666" y="2844800"/>
                      <a:pt x="217311" y="2610555"/>
                      <a:pt x="254000" y="2551289"/>
                    </a:cubicBezTo>
                    <a:cubicBezTo>
                      <a:pt x="290689" y="2492023"/>
                      <a:pt x="615245" y="2621845"/>
                      <a:pt x="643467" y="2551289"/>
                    </a:cubicBezTo>
                    <a:cubicBezTo>
                      <a:pt x="671689" y="2480733"/>
                      <a:pt x="389466" y="2192866"/>
                      <a:pt x="423333" y="2127955"/>
                    </a:cubicBezTo>
                    <a:cubicBezTo>
                      <a:pt x="457200" y="2063044"/>
                      <a:pt x="807156" y="2240844"/>
                      <a:pt x="846667" y="2161822"/>
                    </a:cubicBezTo>
                    <a:cubicBezTo>
                      <a:pt x="886178" y="2082800"/>
                      <a:pt x="626533" y="1735666"/>
                      <a:pt x="660400" y="1653822"/>
                    </a:cubicBezTo>
                    <a:cubicBezTo>
                      <a:pt x="694267" y="1571978"/>
                      <a:pt x="993423" y="1746955"/>
                      <a:pt x="1049867" y="1670755"/>
                    </a:cubicBezTo>
                    <a:cubicBezTo>
                      <a:pt x="1106312" y="1594555"/>
                      <a:pt x="945445" y="1247422"/>
                      <a:pt x="999067" y="1196622"/>
                    </a:cubicBezTo>
                    <a:cubicBezTo>
                      <a:pt x="1052689" y="1145822"/>
                      <a:pt x="1320800" y="1408288"/>
                      <a:pt x="1371600" y="1365955"/>
                    </a:cubicBezTo>
                    <a:cubicBezTo>
                      <a:pt x="1422400" y="1323622"/>
                      <a:pt x="1255889" y="993422"/>
                      <a:pt x="1303867" y="942622"/>
                    </a:cubicBezTo>
                    <a:cubicBezTo>
                      <a:pt x="1351845" y="891822"/>
                      <a:pt x="1617134" y="1117599"/>
                      <a:pt x="1659467" y="1061155"/>
                    </a:cubicBezTo>
                    <a:cubicBezTo>
                      <a:pt x="1701800" y="1004711"/>
                      <a:pt x="1498600" y="654755"/>
                      <a:pt x="1557867" y="603955"/>
                    </a:cubicBezTo>
                    <a:cubicBezTo>
                      <a:pt x="1617134" y="553155"/>
                      <a:pt x="1950156" y="795866"/>
                      <a:pt x="2015067" y="756355"/>
                    </a:cubicBezTo>
                    <a:cubicBezTo>
                      <a:pt x="2079978" y="716844"/>
                      <a:pt x="1896533" y="417689"/>
                      <a:pt x="1947333" y="366889"/>
                    </a:cubicBezTo>
                    <a:cubicBezTo>
                      <a:pt x="1998133" y="316089"/>
                      <a:pt x="2254956" y="496711"/>
                      <a:pt x="2319867" y="451555"/>
                    </a:cubicBezTo>
                    <a:cubicBezTo>
                      <a:pt x="2384778" y="406399"/>
                      <a:pt x="2269067" y="110066"/>
                      <a:pt x="2336800" y="95955"/>
                    </a:cubicBezTo>
                    <a:cubicBezTo>
                      <a:pt x="2404533" y="81844"/>
                      <a:pt x="2641600" y="381000"/>
                      <a:pt x="2726267" y="366889"/>
                    </a:cubicBezTo>
                    <a:cubicBezTo>
                      <a:pt x="2810934" y="352778"/>
                      <a:pt x="2788356" y="22578"/>
                      <a:pt x="2844800" y="11289"/>
                    </a:cubicBezTo>
                    <a:cubicBezTo>
                      <a:pt x="2901244" y="0"/>
                      <a:pt x="2974622" y="293511"/>
                      <a:pt x="3064933" y="299155"/>
                    </a:cubicBezTo>
                    <a:cubicBezTo>
                      <a:pt x="3155244" y="304799"/>
                      <a:pt x="3310467" y="16933"/>
                      <a:pt x="3386667" y="45155"/>
                    </a:cubicBezTo>
                    <a:cubicBezTo>
                      <a:pt x="3462867" y="73377"/>
                      <a:pt x="3451578" y="443089"/>
                      <a:pt x="3522133" y="468489"/>
                    </a:cubicBezTo>
                    <a:cubicBezTo>
                      <a:pt x="3592688" y="493889"/>
                      <a:pt x="3747911" y="183444"/>
                      <a:pt x="3810000" y="197555"/>
                    </a:cubicBezTo>
                    <a:cubicBezTo>
                      <a:pt x="3872089" y="211666"/>
                      <a:pt x="3826934" y="527755"/>
                      <a:pt x="3894667" y="553155"/>
                    </a:cubicBezTo>
                    <a:cubicBezTo>
                      <a:pt x="3962400" y="578555"/>
                      <a:pt x="4148667" y="318911"/>
                      <a:pt x="4216400" y="349955"/>
                    </a:cubicBezTo>
                    <a:cubicBezTo>
                      <a:pt x="4284133" y="380999"/>
                      <a:pt x="4236156" y="702733"/>
                      <a:pt x="4301067" y="739422"/>
                    </a:cubicBezTo>
                    <a:cubicBezTo>
                      <a:pt x="4365978" y="776111"/>
                      <a:pt x="4549423" y="536222"/>
                      <a:pt x="4605867" y="570089"/>
                    </a:cubicBezTo>
                    <a:cubicBezTo>
                      <a:pt x="4662311" y="603956"/>
                      <a:pt x="4577644" y="900289"/>
                      <a:pt x="4639733" y="942622"/>
                    </a:cubicBezTo>
                    <a:cubicBezTo>
                      <a:pt x="4701822" y="984955"/>
                      <a:pt x="4927600" y="787400"/>
                      <a:pt x="4978400" y="824089"/>
                    </a:cubicBezTo>
                    <a:cubicBezTo>
                      <a:pt x="5029200" y="860778"/>
                      <a:pt x="4890911" y="1114777"/>
                      <a:pt x="4944533" y="1162755"/>
                    </a:cubicBezTo>
                    <a:cubicBezTo>
                      <a:pt x="4998155" y="1210733"/>
                      <a:pt x="5300133" y="1111955"/>
                      <a:pt x="5300133" y="1111955"/>
                    </a:cubicBezTo>
                  </a:path>
                </a:pathLst>
              </a:cu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372533" y="2577525"/>
                <a:ext cx="5300133" cy="2895599"/>
              </a:xfrm>
              <a:custGeom>
                <a:avLst/>
                <a:gdLst>
                  <a:gd name="connsiteX0" fmla="*/ 0 w 5300133"/>
                  <a:gd name="connsiteY0" fmla="*/ 2813755 h 2895599"/>
                  <a:gd name="connsiteX1" fmla="*/ 440267 w 5300133"/>
                  <a:gd name="connsiteY1" fmla="*/ 2830688 h 2895599"/>
                  <a:gd name="connsiteX2" fmla="*/ 254000 w 5300133"/>
                  <a:gd name="connsiteY2" fmla="*/ 2424288 h 2895599"/>
                  <a:gd name="connsiteX3" fmla="*/ 711200 w 5300133"/>
                  <a:gd name="connsiteY3" fmla="*/ 2475088 h 2895599"/>
                  <a:gd name="connsiteX4" fmla="*/ 423333 w 5300133"/>
                  <a:gd name="connsiteY4" fmla="*/ 2000955 h 2895599"/>
                  <a:gd name="connsiteX5" fmla="*/ 931333 w 5300133"/>
                  <a:gd name="connsiteY5" fmla="*/ 2119488 h 2895599"/>
                  <a:gd name="connsiteX6" fmla="*/ 694267 w 5300133"/>
                  <a:gd name="connsiteY6" fmla="*/ 1492955 h 2895599"/>
                  <a:gd name="connsiteX7" fmla="*/ 1134533 w 5300133"/>
                  <a:gd name="connsiteY7" fmla="*/ 1645355 h 2895599"/>
                  <a:gd name="connsiteX8" fmla="*/ 1049867 w 5300133"/>
                  <a:gd name="connsiteY8" fmla="*/ 1154288 h 2895599"/>
                  <a:gd name="connsiteX9" fmla="*/ 1490133 w 5300133"/>
                  <a:gd name="connsiteY9" fmla="*/ 1323622 h 2895599"/>
                  <a:gd name="connsiteX10" fmla="*/ 1354667 w 5300133"/>
                  <a:gd name="connsiteY10" fmla="*/ 883355 h 2895599"/>
                  <a:gd name="connsiteX11" fmla="*/ 1778000 w 5300133"/>
                  <a:gd name="connsiteY11" fmla="*/ 984955 h 2895599"/>
                  <a:gd name="connsiteX12" fmla="*/ 1625600 w 5300133"/>
                  <a:gd name="connsiteY12" fmla="*/ 510822 h 2895599"/>
                  <a:gd name="connsiteX13" fmla="*/ 2082800 w 5300133"/>
                  <a:gd name="connsiteY13" fmla="*/ 680155 h 2895599"/>
                  <a:gd name="connsiteX14" fmla="*/ 2065867 w 5300133"/>
                  <a:gd name="connsiteY14" fmla="*/ 307622 h 2895599"/>
                  <a:gd name="connsiteX15" fmla="*/ 2404533 w 5300133"/>
                  <a:gd name="connsiteY15" fmla="*/ 375355 h 2895599"/>
                  <a:gd name="connsiteX16" fmla="*/ 2421467 w 5300133"/>
                  <a:gd name="connsiteY16" fmla="*/ 87488 h 2895599"/>
                  <a:gd name="connsiteX17" fmla="*/ 2827867 w 5300133"/>
                  <a:gd name="connsiteY17" fmla="*/ 324555 h 2895599"/>
                  <a:gd name="connsiteX18" fmla="*/ 2929467 w 5300133"/>
                  <a:gd name="connsiteY18" fmla="*/ 2822 h 2895599"/>
                  <a:gd name="connsiteX19" fmla="*/ 3166533 w 5300133"/>
                  <a:gd name="connsiteY19" fmla="*/ 307622 h 2895599"/>
                  <a:gd name="connsiteX20" fmla="*/ 3488267 w 5300133"/>
                  <a:gd name="connsiteY20" fmla="*/ 70555 h 2895599"/>
                  <a:gd name="connsiteX21" fmla="*/ 3606800 w 5300133"/>
                  <a:gd name="connsiteY21" fmla="*/ 493888 h 2895599"/>
                  <a:gd name="connsiteX22" fmla="*/ 3911600 w 5300133"/>
                  <a:gd name="connsiteY22" fmla="*/ 239888 h 2895599"/>
                  <a:gd name="connsiteX23" fmla="*/ 4013200 w 5300133"/>
                  <a:gd name="connsiteY23" fmla="*/ 612422 h 2895599"/>
                  <a:gd name="connsiteX24" fmla="*/ 4301067 w 5300133"/>
                  <a:gd name="connsiteY24" fmla="*/ 392288 h 2895599"/>
                  <a:gd name="connsiteX25" fmla="*/ 4402667 w 5300133"/>
                  <a:gd name="connsiteY25" fmla="*/ 747888 h 2895599"/>
                  <a:gd name="connsiteX26" fmla="*/ 4758267 w 5300133"/>
                  <a:gd name="connsiteY26" fmla="*/ 595488 h 2895599"/>
                  <a:gd name="connsiteX27" fmla="*/ 4724400 w 5300133"/>
                  <a:gd name="connsiteY27" fmla="*/ 1052688 h 2895599"/>
                  <a:gd name="connsiteX28" fmla="*/ 5063067 w 5300133"/>
                  <a:gd name="connsiteY28" fmla="*/ 934155 h 2895599"/>
                  <a:gd name="connsiteX29" fmla="*/ 5029200 w 5300133"/>
                  <a:gd name="connsiteY29" fmla="*/ 1154288 h 2895599"/>
                  <a:gd name="connsiteX30" fmla="*/ 5300133 w 5300133"/>
                  <a:gd name="connsiteY30" fmla="*/ 1188155 h 289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00133" h="2895599">
                    <a:moveTo>
                      <a:pt x="0" y="2813755"/>
                    </a:moveTo>
                    <a:cubicBezTo>
                      <a:pt x="198967" y="2854677"/>
                      <a:pt x="397934" y="2895599"/>
                      <a:pt x="440267" y="2830688"/>
                    </a:cubicBezTo>
                    <a:cubicBezTo>
                      <a:pt x="482600" y="2765777"/>
                      <a:pt x="208844" y="2483555"/>
                      <a:pt x="254000" y="2424288"/>
                    </a:cubicBezTo>
                    <a:cubicBezTo>
                      <a:pt x="299156" y="2365021"/>
                      <a:pt x="682978" y="2545644"/>
                      <a:pt x="711200" y="2475088"/>
                    </a:cubicBezTo>
                    <a:cubicBezTo>
                      <a:pt x="739422" y="2404533"/>
                      <a:pt x="386644" y="2060222"/>
                      <a:pt x="423333" y="2000955"/>
                    </a:cubicBezTo>
                    <a:cubicBezTo>
                      <a:pt x="460022" y="1941688"/>
                      <a:pt x="886177" y="2204155"/>
                      <a:pt x="931333" y="2119488"/>
                    </a:cubicBezTo>
                    <a:cubicBezTo>
                      <a:pt x="976489" y="2034821"/>
                      <a:pt x="660400" y="1571977"/>
                      <a:pt x="694267" y="1492955"/>
                    </a:cubicBezTo>
                    <a:cubicBezTo>
                      <a:pt x="728134" y="1413933"/>
                      <a:pt x="1075266" y="1701800"/>
                      <a:pt x="1134533" y="1645355"/>
                    </a:cubicBezTo>
                    <a:cubicBezTo>
                      <a:pt x="1193800" y="1588910"/>
                      <a:pt x="990600" y="1207910"/>
                      <a:pt x="1049867" y="1154288"/>
                    </a:cubicBezTo>
                    <a:cubicBezTo>
                      <a:pt x="1109134" y="1100666"/>
                      <a:pt x="1439333" y="1368777"/>
                      <a:pt x="1490133" y="1323622"/>
                    </a:cubicBezTo>
                    <a:cubicBezTo>
                      <a:pt x="1540933" y="1278467"/>
                      <a:pt x="1306689" y="939800"/>
                      <a:pt x="1354667" y="883355"/>
                    </a:cubicBezTo>
                    <a:cubicBezTo>
                      <a:pt x="1402645" y="826911"/>
                      <a:pt x="1732845" y="1047044"/>
                      <a:pt x="1778000" y="984955"/>
                    </a:cubicBezTo>
                    <a:cubicBezTo>
                      <a:pt x="1823155" y="922866"/>
                      <a:pt x="1574800" y="561622"/>
                      <a:pt x="1625600" y="510822"/>
                    </a:cubicBezTo>
                    <a:cubicBezTo>
                      <a:pt x="1676400" y="460022"/>
                      <a:pt x="2009422" y="714022"/>
                      <a:pt x="2082800" y="680155"/>
                    </a:cubicBezTo>
                    <a:cubicBezTo>
                      <a:pt x="2156178" y="646288"/>
                      <a:pt x="2012245" y="358422"/>
                      <a:pt x="2065867" y="307622"/>
                    </a:cubicBezTo>
                    <a:cubicBezTo>
                      <a:pt x="2119489" y="256822"/>
                      <a:pt x="2345267" y="412044"/>
                      <a:pt x="2404533" y="375355"/>
                    </a:cubicBezTo>
                    <a:cubicBezTo>
                      <a:pt x="2463799" y="338666"/>
                      <a:pt x="2350911" y="95955"/>
                      <a:pt x="2421467" y="87488"/>
                    </a:cubicBezTo>
                    <a:cubicBezTo>
                      <a:pt x="2492023" y="79021"/>
                      <a:pt x="2743200" y="338666"/>
                      <a:pt x="2827867" y="324555"/>
                    </a:cubicBezTo>
                    <a:cubicBezTo>
                      <a:pt x="2912534" y="310444"/>
                      <a:pt x="2873023" y="5644"/>
                      <a:pt x="2929467" y="2822"/>
                    </a:cubicBezTo>
                    <a:cubicBezTo>
                      <a:pt x="2985911" y="0"/>
                      <a:pt x="3073400" y="296333"/>
                      <a:pt x="3166533" y="307622"/>
                    </a:cubicBezTo>
                    <a:cubicBezTo>
                      <a:pt x="3259666" y="318911"/>
                      <a:pt x="3414889" y="39511"/>
                      <a:pt x="3488267" y="70555"/>
                    </a:cubicBezTo>
                    <a:cubicBezTo>
                      <a:pt x="3561645" y="101599"/>
                      <a:pt x="3536245" y="465666"/>
                      <a:pt x="3606800" y="493888"/>
                    </a:cubicBezTo>
                    <a:cubicBezTo>
                      <a:pt x="3677356" y="522110"/>
                      <a:pt x="3843867" y="220132"/>
                      <a:pt x="3911600" y="239888"/>
                    </a:cubicBezTo>
                    <a:cubicBezTo>
                      <a:pt x="3979333" y="259644"/>
                      <a:pt x="3948289" y="587022"/>
                      <a:pt x="4013200" y="612422"/>
                    </a:cubicBezTo>
                    <a:cubicBezTo>
                      <a:pt x="4078111" y="637822"/>
                      <a:pt x="4236156" y="369710"/>
                      <a:pt x="4301067" y="392288"/>
                    </a:cubicBezTo>
                    <a:cubicBezTo>
                      <a:pt x="4365978" y="414866"/>
                      <a:pt x="4326467" y="714021"/>
                      <a:pt x="4402667" y="747888"/>
                    </a:cubicBezTo>
                    <a:cubicBezTo>
                      <a:pt x="4478867" y="781755"/>
                      <a:pt x="4704645" y="544688"/>
                      <a:pt x="4758267" y="595488"/>
                    </a:cubicBezTo>
                    <a:cubicBezTo>
                      <a:pt x="4811889" y="646288"/>
                      <a:pt x="4673600" y="996243"/>
                      <a:pt x="4724400" y="1052688"/>
                    </a:cubicBezTo>
                    <a:cubicBezTo>
                      <a:pt x="4775200" y="1109133"/>
                      <a:pt x="5012267" y="917222"/>
                      <a:pt x="5063067" y="934155"/>
                    </a:cubicBezTo>
                    <a:cubicBezTo>
                      <a:pt x="5113867" y="951088"/>
                      <a:pt x="4989689" y="1111955"/>
                      <a:pt x="5029200" y="1154288"/>
                    </a:cubicBezTo>
                    <a:cubicBezTo>
                      <a:pt x="5068711" y="1196621"/>
                      <a:pt x="5300133" y="1188155"/>
                      <a:pt x="5300133" y="1188155"/>
                    </a:cubicBezTo>
                  </a:path>
                </a:pathLst>
              </a:cu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ectangle 10"/>
              <p:cNvSpPr>
                <a:spLocks noChangeAspect="1"/>
              </p:cNvSpPr>
              <p:nvPr/>
            </p:nvSpPr>
            <p:spPr>
              <a:xfrm>
                <a:off x="2858107" y="2212622"/>
                <a:ext cx="508418" cy="727954"/>
              </a:xfrm>
              <a:prstGeom prst="rect">
                <a:avLst/>
              </a:prstGeom>
              <a:solidFill>
                <a:srgbClr val="66CC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a:solidFill>
                      <a:srgbClr val="000000"/>
                    </a:solidFill>
                  </a:rPr>
                  <a:t>A</a:t>
                </a:r>
              </a:p>
            </p:txBody>
          </p:sp>
          <p:sp>
            <p:nvSpPr>
              <p:cNvPr id="12" name="TextBox 11"/>
              <p:cNvSpPr txBox="1"/>
              <p:nvPr/>
            </p:nvSpPr>
            <p:spPr>
              <a:xfrm>
                <a:off x="1910639" y="1166490"/>
                <a:ext cx="1854887" cy="1673002"/>
              </a:xfrm>
              <a:prstGeom prst="rect">
                <a:avLst/>
              </a:prstGeom>
              <a:noFill/>
            </p:spPr>
            <p:txBody>
              <a:bodyPr wrap="none" rtlCol="0">
                <a:spAutoFit/>
              </a:bodyPr>
              <a:lstStyle/>
              <a:p>
                <a:r>
                  <a:rPr lang="en-US" dirty="0"/>
                  <a:t>SNP</a:t>
                </a:r>
              </a:p>
            </p:txBody>
          </p:sp>
          <p:sp>
            <p:nvSpPr>
              <p:cNvPr id="13" name="Oval 12"/>
              <p:cNvSpPr/>
              <p:nvPr/>
            </p:nvSpPr>
            <p:spPr>
              <a:xfrm>
                <a:off x="2942772" y="2940575"/>
                <a:ext cx="601031" cy="446092"/>
              </a:xfrm>
              <a:prstGeom prst="ellipse">
                <a:avLst/>
              </a:prstGeom>
              <a:solidFill>
                <a:srgbClr val="0066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rot="1449389">
                <a:off x="3476071" y="3335868"/>
                <a:ext cx="787400" cy="156633"/>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400" h="156633">
                    <a:moveTo>
                      <a:pt x="0" y="29633"/>
                    </a:moveTo>
                    <a:cubicBezTo>
                      <a:pt x="40216" y="93133"/>
                      <a:pt x="80433" y="156633"/>
                      <a:pt x="114300" y="156633"/>
                    </a:cubicBezTo>
                    <a:cubicBezTo>
                      <a:pt x="148167" y="156633"/>
                      <a:pt x="167217" y="31750"/>
                      <a:pt x="203200" y="29633"/>
                    </a:cubicBezTo>
                    <a:cubicBezTo>
                      <a:pt x="239183" y="27516"/>
                      <a:pt x="294217" y="148166"/>
                      <a:pt x="330200" y="143933"/>
                    </a:cubicBezTo>
                    <a:cubicBezTo>
                      <a:pt x="366183" y="139700"/>
                      <a:pt x="387350" y="8466"/>
                      <a:pt x="419100" y="4233"/>
                    </a:cubicBezTo>
                    <a:cubicBezTo>
                      <a:pt x="450850" y="0"/>
                      <a:pt x="488950" y="116416"/>
                      <a:pt x="520700" y="118533"/>
                    </a:cubicBezTo>
                    <a:cubicBezTo>
                      <a:pt x="552450" y="120650"/>
                      <a:pt x="579967" y="16933"/>
                      <a:pt x="609600" y="16933"/>
                    </a:cubicBezTo>
                    <a:cubicBezTo>
                      <a:pt x="639233" y="16933"/>
                      <a:pt x="668867" y="120650"/>
                      <a:pt x="698500" y="118533"/>
                    </a:cubicBezTo>
                    <a:cubicBezTo>
                      <a:pt x="728133" y="116416"/>
                      <a:pt x="787400" y="4233"/>
                      <a:pt x="787400" y="4233"/>
                    </a:cubicBezTo>
                  </a:path>
                </a:pathLst>
              </a:custGeom>
              <a:ln>
                <a:solidFill>
                  <a:srgbClr val="3399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5" name="Group 78"/>
              <p:cNvGrpSpPr/>
              <p:nvPr/>
            </p:nvGrpSpPr>
            <p:grpSpPr>
              <a:xfrm>
                <a:off x="3861962" y="4100404"/>
                <a:ext cx="866213" cy="278330"/>
                <a:chOff x="4051226" y="4230470"/>
                <a:chExt cx="866213" cy="278330"/>
              </a:xfrm>
            </p:grpSpPr>
            <p:sp>
              <p:nvSpPr>
                <p:cNvPr id="34" name="Freeform 33"/>
                <p:cNvSpPr>
                  <a:spLocks noChangeAspect="1"/>
                </p:cNvSpPr>
                <p:nvPr/>
              </p:nvSpPr>
              <p:spPr>
                <a:xfrm rot="791434">
                  <a:off x="4160285" y="4425325"/>
                  <a:ext cx="419638" cy="83475"/>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400" h="156633">
                      <a:moveTo>
                        <a:pt x="0" y="29633"/>
                      </a:moveTo>
                      <a:cubicBezTo>
                        <a:pt x="40216" y="93133"/>
                        <a:pt x="80433" y="156633"/>
                        <a:pt x="114300" y="156633"/>
                      </a:cubicBezTo>
                      <a:cubicBezTo>
                        <a:pt x="148167" y="156633"/>
                        <a:pt x="167217" y="31750"/>
                        <a:pt x="203200" y="29633"/>
                      </a:cubicBezTo>
                      <a:cubicBezTo>
                        <a:pt x="239183" y="27516"/>
                        <a:pt x="294217" y="148166"/>
                        <a:pt x="330200" y="143933"/>
                      </a:cubicBezTo>
                      <a:cubicBezTo>
                        <a:pt x="366183" y="139700"/>
                        <a:pt x="387350" y="8466"/>
                        <a:pt x="419100" y="4233"/>
                      </a:cubicBezTo>
                      <a:cubicBezTo>
                        <a:pt x="450850" y="0"/>
                        <a:pt x="488950" y="116416"/>
                        <a:pt x="520700" y="118533"/>
                      </a:cubicBezTo>
                      <a:cubicBezTo>
                        <a:pt x="552450" y="120650"/>
                        <a:pt x="579967" y="16933"/>
                        <a:pt x="609600" y="16933"/>
                      </a:cubicBezTo>
                      <a:cubicBezTo>
                        <a:pt x="639233" y="16933"/>
                        <a:pt x="668867" y="120650"/>
                        <a:pt x="698500" y="118533"/>
                      </a:cubicBezTo>
                      <a:cubicBezTo>
                        <a:pt x="728133" y="116416"/>
                        <a:pt x="787400" y="4233"/>
                        <a:pt x="787400" y="4233"/>
                      </a:cubicBezTo>
                    </a:path>
                  </a:pathLst>
                </a:custGeom>
                <a:ln>
                  <a:solidFill>
                    <a:srgbClr val="3399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a:spLocks noChangeAspect="1"/>
                </p:cNvSpPr>
                <p:nvPr/>
              </p:nvSpPr>
              <p:spPr>
                <a:xfrm rot="791434">
                  <a:off x="4051226" y="4286347"/>
                  <a:ext cx="419638" cy="83475"/>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400" h="156633">
                      <a:moveTo>
                        <a:pt x="0" y="29633"/>
                      </a:moveTo>
                      <a:cubicBezTo>
                        <a:pt x="40216" y="93133"/>
                        <a:pt x="80433" y="156633"/>
                        <a:pt x="114300" y="156633"/>
                      </a:cubicBezTo>
                      <a:cubicBezTo>
                        <a:pt x="148167" y="156633"/>
                        <a:pt x="167217" y="31750"/>
                        <a:pt x="203200" y="29633"/>
                      </a:cubicBezTo>
                      <a:cubicBezTo>
                        <a:pt x="239183" y="27516"/>
                        <a:pt x="294217" y="148166"/>
                        <a:pt x="330200" y="143933"/>
                      </a:cubicBezTo>
                      <a:cubicBezTo>
                        <a:pt x="366183" y="139700"/>
                        <a:pt x="387350" y="8466"/>
                        <a:pt x="419100" y="4233"/>
                      </a:cubicBezTo>
                      <a:cubicBezTo>
                        <a:pt x="450850" y="0"/>
                        <a:pt x="488950" y="116416"/>
                        <a:pt x="520700" y="118533"/>
                      </a:cubicBezTo>
                      <a:cubicBezTo>
                        <a:pt x="552450" y="120650"/>
                        <a:pt x="579967" y="16933"/>
                        <a:pt x="609600" y="16933"/>
                      </a:cubicBezTo>
                      <a:cubicBezTo>
                        <a:pt x="639233" y="16933"/>
                        <a:pt x="668867" y="120650"/>
                        <a:pt x="698500" y="118533"/>
                      </a:cubicBezTo>
                      <a:cubicBezTo>
                        <a:pt x="728133" y="116416"/>
                        <a:pt x="787400" y="4233"/>
                        <a:pt x="787400" y="4233"/>
                      </a:cubicBezTo>
                    </a:path>
                  </a:pathLst>
                </a:custGeom>
                <a:ln>
                  <a:solidFill>
                    <a:srgbClr val="3399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a:spLocks noChangeAspect="1"/>
                </p:cNvSpPr>
                <p:nvPr/>
              </p:nvSpPr>
              <p:spPr>
                <a:xfrm rot="791434">
                  <a:off x="4382612" y="4230470"/>
                  <a:ext cx="419638" cy="83475"/>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400" h="156633">
                      <a:moveTo>
                        <a:pt x="0" y="29633"/>
                      </a:moveTo>
                      <a:cubicBezTo>
                        <a:pt x="40216" y="93133"/>
                        <a:pt x="80433" y="156633"/>
                        <a:pt x="114300" y="156633"/>
                      </a:cubicBezTo>
                      <a:cubicBezTo>
                        <a:pt x="148167" y="156633"/>
                        <a:pt x="167217" y="31750"/>
                        <a:pt x="203200" y="29633"/>
                      </a:cubicBezTo>
                      <a:cubicBezTo>
                        <a:pt x="239183" y="27516"/>
                        <a:pt x="294217" y="148166"/>
                        <a:pt x="330200" y="143933"/>
                      </a:cubicBezTo>
                      <a:cubicBezTo>
                        <a:pt x="366183" y="139700"/>
                        <a:pt x="387350" y="8466"/>
                        <a:pt x="419100" y="4233"/>
                      </a:cubicBezTo>
                      <a:cubicBezTo>
                        <a:pt x="450850" y="0"/>
                        <a:pt x="488950" y="116416"/>
                        <a:pt x="520700" y="118533"/>
                      </a:cubicBezTo>
                      <a:cubicBezTo>
                        <a:pt x="552450" y="120650"/>
                        <a:pt x="579967" y="16933"/>
                        <a:pt x="609600" y="16933"/>
                      </a:cubicBezTo>
                      <a:cubicBezTo>
                        <a:pt x="639233" y="16933"/>
                        <a:pt x="668867" y="120650"/>
                        <a:pt x="698500" y="118533"/>
                      </a:cubicBezTo>
                      <a:cubicBezTo>
                        <a:pt x="728133" y="116416"/>
                        <a:pt x="787400" y="4233"/>
                        <a:pt x="787400" y="4233"/>
                      </a:cubicBezTo>
                    </a:path>
                  </a:pathLst>
                </a:custGeom>
                <a:ln>
                  <a:solidFill>
                    <a:srgbClr val="3399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a:spLocks noChangeAspect="1"/>
                </p:cNvSpPr>
                <p:nvPr/>
              </p:nvSpPr>
              <p:spPr>
                <a:xfrm rot="791434">
                  <a:off x="4497801" y="4425325"/>
                  <a:ext cx="419638" cy="83475"/>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400" h="156633">
                      <a:moveTo>
                        <a:pt x="0" y="29633"/>
                      </a:moveTo>
                      <a:cubicBezTo>
                        <a:pt x="40216" y="93133"/>
                        <a:pt x="80433" y="156633"/>
                        <a:pt x="114300" y="156633"/>
                      </a:cubicBezTo>
                      <a:cubicBezTo>
                        <a:pt x="148167" y="156633"/>
                        <a:pt x="167217" y="31750"/>
                        <a:pt x="203200" y="29633"/>
                      </a:cubicBezTo>
                      <a:cubicBezTo>
                        <a:pt x="239183" y="27516"/>
                        <a:pt x="294217" y="148166"/>
                        <a:pt x="330200" y="143933"/>
                      </a:cubicBezTo>
                      <a:cubicBezTo>
                        <a:pt x="366183" y="139700"/>
                        <a:pt x="387350" y="8466"/>
                        <a:pt x="419100" y="4233"/>
                      </a:cubicBezTo>
                      <a:cubicBezTo>
                        <a:pt x="450850" y="0"/>
                        <a:pt x="488950" y="116416"/>
                        <a:pt x="520700" y="118533"/>
                      </a:cubicBezTo>
                      <a:cubicBezTo>
                        <a:pt x="552450" y="120650"/>
                        <a:pt x="579967" y="16933"/>
                        <a:pt x="609600" y="16933"/>
                      </a:cubicBezTo>
                      <a:cubicBezTo>
                        <a:pt x="639233" y="16933"/>
                        <a:pt x="668867" y="120650"/>
                        <a:pt x="698500" y="118533"/>
                      </a:cubicBezTo>
                      <a:cubicBezTo>
                        <a:pt x="728133" y="116416"/>
                        <a:pt x="787400" y="4233"/>
                        <a:pt x="787400" y="4233"/>
                      </a:cubicBezTo>
                    </a:path>
                  </a:pathLst>
                </a:custGeom>
                <a:ln>
                  <a:solidFill>
                    <a:srgbClr val="3399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6" name="Oval 15"/>
              <p:cNvSpPr/>
              <p:nvPr/>
            </p:nvSpPr>
            <p:spPr>
              <a:xfrm rot="18000000">
                <a:off x="713379" y="5128200"/>
                <a:ext cx="601031" cy="446092"/>
              </a:xfrm>
              <a:prstGeom prst="ellipse">
                <a:avLst/>
              </a:prstGeom>
              <a:solidFill>
                <a:srgbClr val="0066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rot="15463687">
                <a:off x="661014" y="5877281"/>
                <a:ext cx="787400" cy="156633"/>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400" h="156633">
                    <a:moveTo>
                      <a:pt x="0" y="29633"/>
                    </a:moveTo>
                    <a:cubicBezTo>
                      <a:pt x="40216" y="93133"/>
                      <a:pt x="80433" y="156633"/>
                      <a:pt x="114300" y="156633"/>
                    </a:cubicBezTo>
                    <a:cubicBezTo>
                      <a:pt x="148167" y="156633"/>
                      <a:pt x="167217" y="31750"/>
                      <a:pt x="203200" y="29633"/>
                    </a:cubicBezTo>
                    <a:cubicBezTo>
                      <a:pt x="239183" y="27516"/>
                      <a:pt x="294217" y="148166"/>
                      <a:pt x="330200" y="143933"/>
                    </a:cubicBezTo>
                    <a:cubicBezTo>
                      <a:pt x="366183" y="139700"/>
                      <a:pt x="387350" y="8466"/>
                      <a:pt x="419100" y="4233"/>
                    </a:cubicBezTo>
                    <a:cubicBezTo>
                      <a:pt x="450850" y="0"/>
                      <a:pt x="488950" y="116416"/>
                      <a:pt x="520700" y="118533"/>
                    </a:cubicBezTo>
                    <a:cubicBezTo>
                      <a:pt x="552450" y="120650"/>
                      <a:pt x="579967" y="16933"/>
                      <a:pt x="609600" y="16933"/>
                    </a:cubicBezTo>
                    <a:cubicBezTo>
                      <a:pt x="639233" y="16933"/>
                      <a:pt x="668867" y="120650"/>
                      <a:pt x="698500" y="118533"/>
                    </a:cubicBezTo>
                    <a:cubicBezTo>
                      <a:pt x="728133" y="116416"/>
                      <a:pt x="787400" y="4233"/>
                      <a:pt x="787400" y="4233"/>
                    </a:cubicBezTo>
                  </a:path>
                </a:pathLst>
              </a:custGeom>
              <a:ln>
                <a:solidFill>
                  <a:srgbClr val="9933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80"/>
              <p:cNvGrpSpPr/>
              <p:nvPr/>
            </p:nvGrpSpPr>
            <p:grpSpPr>
              <a:xfrm>
                <a:off x="2132157" y="5803338"/>
                <a:ext cx="572044" cy="274365"/>
                <a:chOff x="4164150" y="5801696"/>
                <a:chExt cx="572044" cy="274365"/>
              </a:xfrm>
            </p:grpSpPr>
            <p:sp>
              <p:nvSpPr>
                <p:cNvPr id="32" name="Freeform 31"/>
                <p:cNvSpPr>
                  <a:spLocks noChangeAspect="1"/>
                </p:cNvSpPr>
                <p:nvPr/>
              </p:nvSpPr>
              <p:spPr>
                <a:xfrm rot="900000">
                  <a:off x="4164150" y="5801696"/>
                  <a:ext cx="419644" cy="83477"/>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400" h="156633">
                      <a:moveTo>
                        <a:pt x="0" y="29633"/>
                      </a:moveTo>
                      <a:cubicBezTo>
                        <a:pt x="40216" y="93133"/>
                        <a:pt x="80433" y="156633"/>
                        <a:pt x="114300" y="156633"/>
                      </a:cubicBezTo>
                      <a:cubicBezTo>
                        <a:pt x="148167" y="156633"/>
                        <a:pt x="167217" y="31750"/>
                        <a:pt x="203200" y="29633"/>
                      </a:cubicBezTo>
                      <a:cubicBezTo>
                        <a:pt x="239183" y="27516"/>
                        <a:pt x="294217" y="148166"/>
                        <a:pt x="330200" y="143933"/>
                      </a:cubicBezTo>
                      <a:cubicBezTo>
                        <a:pt x="366183" y="139700"/>
                        <a:pt x="387350" y="8466"/>
                        <a:pt x="419100" y="4233"/>
                      </a:cubicBezTo>
                      <a:cubicBezTo>
                        <a:pt x="450850" y="0"/>
                        <a:pt x="488950" y="116416"/>
                        <a:pt x="520700" y="118533"/>
                      </a:cubicBezTo>
                      <a:cubicBezTo>
                        <a:pt x="552450" y="120650"/>
                        <a:pt x="579967" y="16933"/>
                        <a:pt x="609600" y="16933"/>
                      </a:cubicBezTo>
                      <a:cubicBezTo>
                        <a:pt x="639233" y="16933"/>
                        <a:pt x="668867" y="120650"/>
                        <a:pt x="698500" y="118533"/>
                      </a:cubicBezTo>
                      <a:cubicBezTo>
                        <a:pt x="728133" y="116416"/>
                        <a:pt x="787400" y="4233"/>
                        <a:pt x="787400" y="4233"/>
                      </a:cubicBezTo>
                    </a:path>
                  </a:pathLst>
                </a:custGeom>
                <a:ln>
                  <a:solidFill>
                    <a:srgbClr val="9933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a:spLocks noChangeAspect="1"/>
                </p:cNvSpPr>
                <p:nvPr/>
              </p:nvSpPr>
              <p:spPr>
                <a:xfrm rot="900000">
                  <a:off x="4316550" y="5992584"/>
                  <a:ext cx="419644" cy="83477"/>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400" h="156633">
                      <a:moveTo>
                        <a:pt x="0" y="29633"/>
                      </a:moveTo>
                      <a:cubicBezTo>
                        <a:pt x="40216" y="93133"/>
                        <a:pt x="80433" y="156633"/>
                        <a:pt x="114300" y="156633"/>
                      </a:cubicBezTo>
                      <a:cubicBezTo>
                        <a:pt x="148167" y="156633"/>
                        <a:pt x="167217" y="31750"/>
                        <a:pt x="203200" y="29633"/>
                      </a:cubicBezTo>
                      <a:cubicBezTo>
                        <a:pt x="239183" y="27516"/>
                        <a:pt x="294217" y="148166"/>
                        <a:pt x="330200" y="143933"/>
                      </a:cubicBezTo>
                      <a:cubicBezTo>
                        <a:pt x="366183" y="139700"/>
                        <a:pt x="387350" y="8466"/>
                        <a:pt x="419100" y="4233"/>
                      </a:cubicBezTo>
                      <a:cubicBezTo>
                        <a:pt x="450850" y="0"/>
                        <a:pt x="488950" y="116416"/>
                        <a:pt x="520700" y="118533"/>
                      </a:cubicBezTo>
                      <a:cubicBezTo>
                        <a:pt x="552450" y="120650"/>
                        <a:pt x="579967" y="16933"/>
                        <a:pt x="609600" y="16933"/>
                      </a:cubicBezTo>
                      <a:cubicBezTo>
                        <a:pt x="639233" y="16933"/>
                        <a:pt x="668867" y="120650"/>
                        <a:pt x="698500" y="118533"/>
                      </a:cubicBezTo>
                      <a:cubicBezTo>
                        <a:pt x="728133" y="116416"/>
                        <a:pt x="787400" y="4233"/>
                        <a:pt x="787400" y="4233"/>
                      </a:cubicBezTo>
                    </a:path>
                  </a:pathLst>
                </a:custGeom>
                <a:ln>
                  <a:solidFill>
                    <a:srgbClr val="9933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9" name="Freeform 18"/>
              <p:cNvSpPr>
                <a:spLocks noChangeAspect="1"/>
              </p:cNvSpPr>
              <p:nvPr/>
            </p:nvSpPr>
            <p:spPr>
              <a:xfrm rot="791434">
                <a:off x="3845060" y="5162203"/>
                <a:ext cx="337175" cy="101426"/>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 name="connsiteX0" fmla="*/ 0 w 698500"/>
                  <a:gd name="connsiteY0" fmla="*/ 29633 h 156633"/>
                  <a:gd name="connsiteX1" fmla="*/ 114300 w 698500"/>
                  <a:gd name="connsiteY1" fmla="*/ 156633 h 156633"/>
                  <a:gd name="connsiteX2" fmla="*/ 203200 w 698500"/>
                  <a:gd name="connsiteY2" fmla="*/ 29633 h 156633"/>
                  <a:gd name="connsiteX3" fmla="*/ 330200 w 698500"/>
                  <a:gd name="connsiteY3" fmla="*/ 143933 h 156633"/>
                  <a:gd name="connsiteX4" fmla="*/ 419100 w 698500"/>
                  <a:gd name="connsiteY4" fmla="*/ 4233 h 156633"/>
                  <a:gd name="connsiteX5" fmla="*/ 520700 w 698500"/>
                  <a:gd name="connsiteY5" fmla="*/ 118533 h 156633"/>
                  <a:gd name="connsiteX6" fmla="*/ 609600 w 698500"/>
                  <a:gd name="connsiteY6" fmla="*/ 16933 h 156633"/>
                  <a:gd name="connsiteX7" fmla="*/ 698500 w 698500"/>
                  <a:gd name="connsiteY7" fmla="*/ 118533 h 156633"/>
                  <a:gd name="connsiteX0" fmla="*/ 0 w 609600"/>
                  <a:gd name="connsiteY0" fmla="*/ 29633 h 156633"/>
                  <a:gd name="connsiteX1" fmla="*/ 114300 w 609600"/>
                  <a:gd name="connsiteY1" fmla="*/ 156633 h 156633"/>
                  <a:gd name="connsiteX2" fmla="*/ 203200 w 609600"/>
                  <a:gd name="connsiteY2" fmla="*/ 29633 h 156633"/>
                  <a:gd name="connsiteX3" fmla="*/ 330200 w 609600"/>
                  <a:gd name="connsiteY3" fmla="*/ 143933 h 156633"/>
                  <a:gd name="connsiteX4" fmla="*/ 419100 w 609600"/>
                  <a:gd name="connsiteY4" fmla="*/ 4233 h 156633"/>
                  <a:gd name="connsiteX5" fmla="*/ 520700 w 609600"/>
                  <a:gd name="connsiteY5" fmla="*/ 118533 h 156633"/>
                  <a:gd name="connsiteX6" fmla="*/ 609600 w 609600"/>
                  <a:gd name="connsiteY6" fmla="*/ 16933 h 156633"/>
                  <a:gd name="connsiteX0" fmla="*/ 0 w 520700"/>
                  <a:gd name="connsiteY0" fmla="*/ 29633 h 156633"/>
                  <a:gd name="connsiteX1" fmla="*/ 114300 w 520700"/>
                  <a:gd name="connsiteY1" fmla="*/ 156633 h 156633"/>
                  <a:gd name="connsiteX2" fmla="*/ 203200 w 520700"/>
                  <a:gd name="connsiteY2" fmla="*/ 29633 h 156633"/>
                  <a:gd name="connsiteX3" fmla="*/ 330200 w 520700"/>
                  <a:gd name="connsiteY3" fmla="*/ 143933 h 156633"/>
                  <a:gd name="connsiteX4" fmla="*/ 419100 w 520700"/>
                  <a:gd name="connsiteY4" fmla="*/ 4233 h 156633"/>
                  <a:gd name="connsiteX5" fmla="*/ 520700 w 520700"/>
                  <a:gd name="connsiteY5" fmla="*/ 118533 h 1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700" h="156633">
                    <a:moveTo>
                      <a:pt x="0" y="29633"/>
                    </a:moveTo>
                    <a:cubicBezTo>
                      <a:pt x="40216" y="93133"/>
                      <a:pt x="80433" y="156633"/>
                      <a:pt x="114300" y="156633"/>
                    </a:cubicBezTo>
                    <a:cubicBezTo>
                      <a:pt x="148167" y="156633"/>
                      <a:pt x="167217" y="31750"/>
                      <a:pt x="203200" y="29633"/>
                    </a:cubicBezTo>
                    <a:cubicBezTo>
                      <a:pt x="239183" y="27516"/>
                      <a:pt x="294217" y="148166"/>
                      <a:pt x="330200" y="143933"/>
                    </a:cubicBezTo>
                    <a:cubicBezTo>
                      <a:pt x="366183" y="139700"/>
                      <a:pt x="387350" y="8466"/>
                      <a:pt x="419100" y="4233"/>
                    </a:cubicBezTo>
                    <a:cubicBezTo>
                      <a:pt x="450850" y="0"/>
                      <a:pt x="488950" y="116416"/>
                      <a:pt x="520700" y="118533"/>
                    </a:cubicBezTo>
                  </a:path>
                </a:pathLst>
              </a:custGeom>
              <a:ln>
                <a:solidFill>
                  <a:srgbClr val="3399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a:spLocks noChangeAspect="1"/>
              </p:cNvSpPr>
              <p:nvPr/>
            </p:nvSpPr>
            <p:spPr>
              <a:xfrm>
                <a:off x="4110823" y="5018176"/>
                <a:ext cx="57085" cy="120714"/>
              </a:xfrm>
              <a:custGeom>
                <a:avLst/>
                <a:gdLst>
                  <a:gd name="connsiteX0" fmla="*/ 0 w 270934"/>
                  <a:gd name="connsiteY0" fmla="*/ 111478 h 162278"/>
                  <a:gd name="connsiteX1" fmla="*/ 59267 w 270934"/>
                  <a:gd name="connsiteY1" fmla="*/ 77611 h 162278"/>
                  <a:gd name="connsiteX2" fmla="*/ 220134 w 270934"/>
                  <a:gd name="connsiteY2" fmla="*/ 1411 h 162278"/>
                  <a:gd name="connsiteX3" fmla="*/ 245534 w 270934"/>
                  <a:gd name="connsiteY3" fmla="*/ 69144 h 162278"/>
                  <a:gd name="connsiteX4" fmla="*/ 67734 w 270934"/>
                  <a:gd name="connsiteY4" fmla="*/ 128411 h 162278"/>
                  <a:gd name="connsiteX5" fmla="*/ 67734 w 270934"/>
                  <a:gd name="connsiteY5" fmla="*/ 162278 h 1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34" h="162278">
                    <a:moveTo>
                      <a:pt x="0" y="111478"/>
                    </a:moveTo>
                    <a:cubicBezTo>
                      <a:pt x="11289" y="103716"/>
                      <a:pt x="22578" y="95955"/>
                      <a:pt x="59267" y="77611"/>
                    </a:cubicBezTo>
                    <a:cubicBezTo>
                      <a:pt x="95956" y="59267"/>
                      <a:pt x="189090" y="2822"/>
                      <a:pt x="220134" y="1411"/>
                    </a:cubicBezTo>
                    <a:cubicBezTo>
                      <a:pt x="251178" y="0"/>
                      <a:pt x="270934" y="47977"/>
                      <a:pt x="245534" y="69144"/>
                    </a:cubicBezTo>
                    <a:cubicBezTo>
                      <a:pt x="220134" y="90311"/>
                      <a:pt x="97367" y="112889"/>
                      <a:pt x="67734" y="128411"/>
                    </a:cubicBezTo>
                    <a:cubicBezTo>
                      <a:pt x="38101" y="143933"/>
                      <a:pt x="67734" y="162278"/>
                      <a:pt x="67734" y="162278"/>
                    </a:cubicBezTo>
                  </a:path>
                </a:pathLst>
              </a:custGeom>
              <a:ln>
                <a:solidFill>
                  <a:srgbClr val="0099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rot="791434">
                <a:off x="3572778" y="5022180"/>
                <a:ext cx="131581" cy="82238"/>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 name="connsiteX0" fmla="*/ 0 w 698500"/>
                  <a:gd name="connsiteY0" fmla="*/ 29633 h 156633"/>
                  <a:gd name="connsiteX1" fmla="*/ 114300 w 698500"/>
                  <a:gd name="connsiteY1" fmla="*/ 156633 h 156633"/>
                  <a:gd name="connsiteX2" fmla="*/ 203200 w 698500"/>
                  <a:gd name="connsiteY2" fmla="*/ 29633 h 156633"/>
                  <a:gd name="connsiteX3" fmla="*/ 330200 w 698500"/>
                  <a:gd name="connsiteY3" fmla="*/ 143933 h 156633"/>
                  <a:gd name="connsiteX4" fmla="*/ 419100 w 698500"/>
                  <a:gd name="connsiteY4" fmla="*/ 4233 h 156633"/>
                  <a:gd name="connsiteX5" fmla="*/ 520700 w 698500"/>
                  <a:gd name="connsiteY5" fmla="*/ 118533 h 156633"/>
                  <a:gd name="connsiteX6" fmla="*/ 609600 w 698500"/>
                  <a:gd name="connsiteY6" fmla="*/ 16933 h 156633"/>
                  <a:gd name="connsiteX7" fmla="*/ 698500 w 698500"/>
                  <a:gd name="connsiteY7" fmla="*/ 118533 h 156633"/>
                  <a:gd name="connsiteX0" fmla="*/ 0 w 609600"/>
                  <a:gd name="connsiteY0" fmla="*/ 29633 h 156633"/>
                  <a:gd name="connsiteX1" fmla="*/ 114300 w 609600"/>
                  <a:gd name="connsiteY1" fmla="*/ 156633 h 156633"/>
                  <a:gd name="connsiteX2" fmla="*/ 203200 w 609600"/>
                  <a:gd name="connsiteY2" fmla="*/ 29633 h 156633"/>
                  <a:gd name="connsiteX3" fmla="*/ 330200 w 609600"/>
                  <a:gd name="connsiteY3" fmla="*/ 143933 h 156633"/>
                  <a:gd name="connsiteX4" fmla="*/ 419100 w 609600"/>
                  <a:gd name="connsiteY4" fmla="*/ 4233 h 156633"/>
                  <a:gd name="connsiteX5" fmla="*/ 520700 w 609600"/>
                  <a:gd name="connsiteY5" fmla="*/ 118533 h 156633"/>
                  <a:gd name="connsiteX6" fmla="*/ 609600 w 609600"/>
                  <a:gd name="connsiteY6" fmla="*/ 16933 h 156633"/>
                  <a:gd name="connsiteX0" fmla="*/ 0 w 520700"/>
                  <a:gd name="connsiteY0" fmla="*/ 29633 h 156633"/>
                  <a:gd name="connsiteX1" fmla="*/ 114300 w 520700"/>
                  <a:gd name="connsiteY1" fmla="*/ 156633 h 156633"/>
                  <a:gd name="connsiteX2" fmla="*/ 203200 w 520700"/>
                  <a:gd name="connsiteY2" fmla="*/ 29633 h 156633"/>
                  <a:gd name="connsiteX3" fmla="*/ 330200 w 520700"/>
                  <a:gd name="connsiteY3" fmla="*/ 143933 h 156633"/>
                  <a:gd name="connsiteX4" fmla="*/ 419100 w 520700"/>
                  <a:gd name="connsiteY4" fmla="*/ 4233 h 156633"/>
                  <a:gd name="connsiteX5" fmla="*/ 520700 w 520700"/>
                  <a:gd name="connsiteY5" fmla="*/ 118533 h 156633"/>
                  <a:gd name="connsiteX0" fmla="*/ 0 w 419100"/>
                  <a:gd name="connsiteY0" fmla="*/ 25400 h 152400"/>
                  <a:gd name="connsiteX1" fmla="*/ 114300 w 419100"/>
                  <a:gd name="connsiteY1" fmla="*/ 152400 h 152400"/>
                  <a:gd name="connsiteX2" fmla="*/ 203200 w 419100"/>
                  <a:gd name="connsiteY2" fmla="*/ 25400 h 152400"/>
                  <a:gd name="connsiteX3" fmla="*/ 330200 w 419100"/>
                  <a:gd name="connsiteY3" fmla="*/ 139700 h 152400"/>
                  <a:gd name="connsiteX4" fmla="*/ 419100 w 419100"/>
                  <a:gd name="connsiteY4" fmla="*/ 0 h 152400"/>
                  <a:gd name="connsiteX0" fmla="*/ 0 w 330200"/>
                  <a:gd name="connsiteY0" fmla="*/ 2117 h 129117"/>
                  <a:gd name="connsiteX1" fmla="*/ 114300 w 330200"/>
                  <a:gd name="connsiteY1" fmla="*/ 129117 h 129117"/>
                  <a:gd name="connsiteX2" fmla="*/ 203200 w 330200"/>
                  <a:gd name="connsiteY2" fmla="*/ 2117 h 129117"/>
                  <a:gd name="connsiteX3" fmla="*/ 330200 w 330200"/>
                  <a:gd name="connsiteY3" fmla="*/ 116417 h 129117"/>
                  <a:gd name="connsiteX0" fmla="*/ 0 w 203200"/>
                  <a:gd name="connsiteY0" fmla="*/ 0 h 127000"/>
                  <a:gd name="connsiteX1" fmla="*/ 114300 w 203200"/>
                  <a:gd name="connsiteY1" fmla="*/ 127000 h 127000"/>
                  <a:gd name="connsiteX2" fmla="*/ 203200 w 203200"/>
                  <a:gd name="connsiteY2" fmla="*/ 0 h 127000"/>
                </a:gdLst>
                <a:ahLst/>
                <a:cxnLst>
                  <a:cxn ang="0">
                    <a:pos x="connsiteX0" y="connsiteY0"/>
                  </a:cxn>
                  <a:cxn ang="0">
                    <a:pos x="connsiteX1" y="connsiteY1"/>
                  </a:cxn>
                  <a:cxn ang="0">
                    <a:pos x="connsiteX2" y="connsiteY2"/>
                  </a:cxn>
                </a:cxnLst>
                <a:rect l="l" t="t" r="r" b="b"/>
                <a:pathLst>
                  <a:path w="203200" h="127000">
                    <a:moveTo>
                      <a:pt x="0" y="0"/>
                    </a:moveTo>
                    <a:cubicBezTo>
                      <a:pt x="40216" y="63500"/>
                      <a:pt x="80433" y="127000"/>
                      <a:pt x="114300" y="127000"/>
                    </a:cubicBezTo>
                    <a:cubicBezTo>
                      <a:pt x="148167" y="127000"/>
                      <a:pt x="167217" y="2117"/>
                      <a:pt x="203200" y="0"/>
                    </a:cubicBezTo>
                  </a:path>
                </a:pathLst>
              </a:custGeom>
              <a:ln>
                <a:solidFill>
                  <a:srgbClr val="3399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791434">
                <a:off x="3733934" y="5082266"/>
                <a:ext cx="131581" cy="82238"/>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 name="connsiteX0" fmla="*/ 0 w 698500"/>
                  <a:gd name="connsiteY0" fmla="*/ 29633 h 156633"/>
                  <a:gd name="connsiteX1" fmla="*/ 114300 w 698500"/>
                  <a:gd name="connsiteY1" fmla="*/ 156633 h 156633"/>
                  <a:gd name="connsiteX2" fmla="*/ 203200 w 698500"/>
                  <a:gd name="connsiteY2" fmla="*/ 29633 h 156633"/>
                  <a:gd name="connsiteX3" fmla="*/ 330200 w 698500"/>
                  <a:gd name="connsiteY3" fmla="*/ 143933 h 156633"/>
                  <a:gd name="connsiteX4" fmla="*/ 419100 w 698500"/>
                  <a:gd name="connsiteY4" fmla="*/ 4233 h 156633"/>
                  <a:gd name="connsiteX5" fmla="*/ 520700 w 698500"/>
                  <a:gd name="connsiteY5" fmla="*/ 118533 h 156633"/>
                  <a:gd name="connsiteX6" fmla="*/ 609600 w 698500"/>
                  <a:gd name="connsiteY6" fmla="*/ 16933 h 156633"/>
                  <a:gd name="connsiteX7" fmla="*/ 698500 w 698500"/>
                  <a:gd name="connsiteY7" fmla="*/ 118533 h 156633"/>
                  <a:gd name="connsiteX0" fmla="*/ 0 w 609600"/>
                  <a:gd name="connsiteY0" fmla="*/ 29633 h 156633"/>
                  <a:gd name="connsiteX1" fmla="*/ 114300 w 609600"/>
                  <a:gd name="connsiteY1" fmla="*/ 156633 h 156633"/>
                  <a:gd name="connsiteX2" fmla="*/ 203200 w 609600"/>
                  <a:gd name="connsiteY2" fmla="*/ 29633 h 156633"/>
                  <a:gd name="connsiteX3" fmla="*/ 330200 w 609600"/>
                  <a:gd name="connsiteY3" fmla="*/ 143933 h 156633"/>
                  <a:gd name="connsiteX4" fmla="*/ 419100 w 609600"/>
                  <a:gd name="connsiteY4" fmla="*/ 4233 h 156633"/>
                  <a:gd name="connsiteX5" fmla="*/ 520700 w 609600"/>
                  <a:gd name="connsiteY5" fmla="*/ 118533 h 156633"/>
                  <a:gd name="connsiteX6" fmla="*/ 609600 w 609600"/>
                  <a:gd name="connsiteY6" fmla="*/ 16933 h 156633"/>
                  <a:gd name="connsiteX0" fmla="*/ 0 w 520700"/>
                  <a:gd name="connsiteY0" fmla="*/ 29633 h 156633"/>
                  <a:gd name="connsiteX1" fmla="*/ 114300 w 520700"/>
                  <a:gd name="connsiteY1" fmla="*/ 156633 h 156633"/>
                  <a:gd name="connsiteX2" fmla="*/ 203200 w 520700"/>
                  <a:gd name="connsiteY2" fmla="*/ 29633 h 156633"/>
                  <a:gd name="connsiteX3" fmla="*/ 330200 w 520700"/>
                  <a:gd name="connsiteY3" fmla="*/ 143933 h 156633"/>
                  <a:gd name="connsiteX4" fmla="*/ 419100 w 520700"/>
                  <a:gd name="connsiteY4" fmla="*/ 4233 h 156633"/>
                  <a:gd name="connsiteX5" fmla="*/ 520700 w 520700"/>
                  <a:gd name="connsiteY5" fmla="*/ 118533 h 156633"/>
                  <a:gd name="connsiteX0" fmla="*/ 0 w 419100"/>
                  <a:gd name="connsiteY0" fmla="*/ 25400 h 152400"/>
                  <a:gd name="connsiteX1" fmla="*/ 114300 w 419100"/>
                  <a:gd name="connsiteY1" fmla="*/ 152400 h 152400"/>
                  <a:gd name="connsiteX2" fmla="*/ 203200 w 419100"/>
                  <a:gd name="connsiteY2" fmla="*/ 25400 h 152400"/>
                  <a:gd name="connsiteX3" fmla="*/ 330200 w 419100"/>
                  <a:gd name="connsiteY3" fmla="*/ 139700 h 152400"/>
                  <a:gd name="connsiteX4" fmla="*/ 419100 w 419100"/>
                  <a:gd name="connsiteY4" fmla="*/ 0 h 152400"/>
                  <a:gd name="connsiteX0" fmla="*/ 0 w 330200"/>
                  <a:gd name="connsiteY0" fmla="*/ 2117 h 129117"/>
                  <a:gd name="connsiteX1" fmla="*/ 114300 w 330200"/>
                  <a:gd name="connsiteY1" fmla="*/ 129117 h 129117"/>
                  <a:gd name="connsiteX2" fmla="*/ 203200 w 330200"/>
                  <a:gd name="connsiteY2" fmla="*/ 2117 h 129117"/>
                  <a:gd name="connsiteX3" fmla="*/ 330200 w 330200"/>
                  <a:gd name="connsiteY3" fmla="*/ 116417 h 129117"/>
                  <a:gd name="connsiteX0" fmla="*/ 0 w 203200"/>
                  <a:gd name="connsiteY0" fmla="*/ 0 h 127000"/>
                  <a:gd name="connsiteX1" fmla="*/ 114300 w 203200"/>
                  <a:gd name="connsiteY1" fmla="*/ 127000 h 127000"/>
                  <a:gd name="connsiteX2" fmla="*/ 203200 w 203200"/>
                  <a:gd name="connsiteY2" fmla="*/ 0 h 127000"/>
                </a:gdLst>
                <a:ahLst/>
                <a:cxnLst>
                  <a:cxn ang="0">
                    <a:pos x="connsiteX0" y="connsiteY0"/>
                  </a:cxn>
                  <a:cxn ang="0">
                    <a:pos x="connsiteX1" y="connsiteY1"/>
                  </a:cxn>
                  <a:cxn ang="0">
                    <a:pos x="connsiteX2" y="connsiteY2"/>
                  </a:cxn>
                </a:cxnLst>
                <a:rect l="l" t="t" r="r" b="b"/>
                <a:pathLst>
                  <a:path w="203200" h="127000">
                    <a:moveTo>
                      <a:pt x="0" y="0"/>
                    </a:moveTo>
                    <a:cubicBezTo>
                      <a:pt x="40216" y="63500"/>
                      <a:pt x="80433" y="127000"/>
                      <a:pt x="114300" y="127000"/>
                    </a:cubicBezTo>
                    <a:cubicBezTo>
                      <a:pt x="148167" y="127000"/>
                      <a:pt x="167217" y="2117"/>
                      <a:pt x="203200" y="0"/>
                    </a:cubicBezTo>
                  </a:path>
                </a:pathLst>
              </a:custGeom>
              <a:ln>
                <a:solidFill>
                  <a:srgbClr val="3399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3700254" y="4966780"/>
                <a:ext cx="175441" cy="105082"/>
              </a:xfrm>
              <a:custGeom>
                <a:avLst/>
                <a:gdLst>
                  <a:gd name="connsiteX0" fmla="*/ 0 w 270934"/>
                  <a:gd name="connsiteY0" fmla="*/ 111478 h 162278"/>
                  <a:gd name="connsiteX1" fmla="*/ 59267 w 270934"/>
                  <a:gd name="connsiteY1" fmla="*/ 77611 h 162278"/>
                  <a:gd name="connsiteX2" fmla="*/ 220134 w 270934"/>
                  <a:gd name="connsiteY2" fmla="*/ 1411 h 162278"/>
                  <a:gd name="connsiteX3" fmla="*/ 245534 w 270934"/>
                  <a:gd name="connsiteY3" fmla="*/ 69144 h 162278"/>
                  <a:gd name="connsiteX4" fmla="*/ 67734 w 270934"/>
                  <a:gd name="connsiteY4" fmla="*/ 128411 h 162278"/>
                  <a:gd name="connsiteX5" fmla="*/ 67734 w 270934"/>
                  <a:gd name="connsiteY5" fmla="*/ 162278 h 1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34" h="162278">
                    <a:moveTo>
                      <a:pt x="0" y="111478"/>
                    </a:moveTo>
                    <a:cubicBezTo>
                      <a:pt x="11289" y="103716"/>
                      <a:pt x="22578" y="95955"/>
                      <a:pt x="59267" y="77611"/>
                    </a:cubicBezTo>
                    <a:cubicBezTo>
                      <a:pt x="95956" y="59267"/>
                      <a:pt x="189090" y="2822"/>
                      <a:pt x="220134" y="1411"/>
                    </a:cubicBezTo>
                    <a:cubicBezTo>
                      <a:pt x="251178" y="0"/>
                      <a:pt x="270934" y="47977"/>
                      <a:pt x="245534" y="69144"/>
                    </a:cubicBezTo>
                    <a:cubicBezTo>
                      <a:pt x="220134" y="90311"/>
                      <a:pt x="97367" y="112889"/>
                      <a:pt x="67734" y="128411"/>
                    </a:cubicBezTo>
                    <a:cubicBezTo>
                      <a:pt x="38101" y="143933"/>
                      <a:pt x="67734" y="162278"/>
                      <a:pt x="67734" y="162278"/>
                    </a:cubicBezTo>
                  </a:path>
                </a:pathLst>
              </a:custGeom>
              <a:ln>
                <a:solidFill>
                  <a:srgbClr val="0099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rot="791434">
                <a:off x="3555056" y="5274208"/>
                <a:ext cx="131581" cy="82238"/>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 name="connsiteX0" fmla="*/ 0 w 698500"/>
                  <a:gd name="connsiteY0" fmla="*/ 29633 h 156633"/>
                  <a:gd name="connsiteX1" fmla="*/ 114300 w 698500"/>
                  <a:gd name="connsiteY1" fmla="*/ 156633 h 156633"/>
                  <a:gd name="connsiteX2" fmla="*/ 203200 w 698500"/>
                  <a:gd name="connsiteY2" fmla="*/ 29633 h 156633"/>
                  <a:gd name="connsiteX3" fmla="*/ 330200 w 698500"/>
                  <a:gd name="connsiteY3" fmla="*/ 143933 h 156633"/>
                  <a:gd name="connsiteX4" fmla="*/ 419100 w 698500"/>
                  <a:gd name="connsiteY4" fmla="*/ 4233 h 156633"/>
                  <a:gd name="connsiteX5" fmla="*/ 520700 w 698500"/>
                  <a:gd name="connsiteY5" fmla="*/ 118533 h 156633"/>
                  <a:gd name="connsiteX6" fmla="*/ 609600 w 698500"/>
                  <a:gd name="connsiteY6" fmla="*/ 16933 h 156633"/>
                  <a:gd name="connsiteX7" fmla="*/ 698500 w 698500"/>
                  <a:gd name="connsiteY7" fmla="*/ 118533 h 156633"/>
                  <a:gd name="connsiteX0" fmla="*/ 0 w 609600"/>
                  <a:gd name="connsiteY0" fmla="*/ 29633 h 156633"/>
                  <a:gd name="connsiteX1" fmla="*/ 114300 w 609600"/>
                  <a:gd name="connsiteY1" fmla="*/ 156633 h 156633"/>
                  <a:gd name="connsiteX2" fmla="*/ 203200 w 609600"/>
                  <a:gd name="connsiteY2" fmla="*/ 29633 h 156633"/>
                  <a:gd name="connsiteX3" fmla="*/ 330200 w 609600"/>
                  <a:gd name="connsiteY3" fmla="*/ 143933 h 156633"/>
                  <a:gd name="connsiteX4" fmla="*/ 419100 w 609600"/>
                  <a:gd name="connsiteY4" fmla="*/ 4233 h 156633"/>
                  <a:gd name="connsiteX5" fmla="*/ 520700 w 609600"/>
                  <a:gd name="connsiteY5" fmla="*/ 118533 h 156633"/>
                  <a:gd name="connsiteX6" fmla="*/ 609600 w 609600"/>
                  <a:gd name="connsiteY6" fmla="*/ 16933 h 156633"/>
                  <a:gd name="connsiteX0" fmla="*/ 0 w 520700"/>
                  <a:gd name="connsiteY0" fmla="*/ 29633 h 156633"/>
                  <a:gd name="connsiteX1" fmla="*/ 114300 w 520700"/>
                  <a:gd name="connsiteY1" fmla="*/ 156633 h 156633"/>
                  <a:gd name="connsiteX2" fmla="*/ 203200 w 520700"/>
                  <a:gd name="connsiteY2" fmla="*/ 29633 h 156633"/>
                  <a:gd name="connsiteX3" fmla="*/ 330200 w 520700"/>
                  <a:gd name="connsiteY3" fmla="*/ 143933 h 156633"/>
                  <a:gd name="connsiteX4" fmla="*/ 419100 w 520700"/>
                  <a:gd name="connsiteY4" fmla="*/ 4233 h 156633"/>
                  <a:gd name="connsiteX5" fmla="*/ 520700 w 520700"/>
                  <a:gd name="connsiteY5" fmla="*/ 118533 h 156633"/>
                  <a:gd name="connsiteX0" fmla="*/ 0 w 419100"/>
                  <a:gd name="connsiteY0" fmla="*/ 25400 h 152400"/>
                  <a:gd name="connsiteX1" fmla="*/ 114300 w 419100"/>
                  <a:gd name="connsiteY1" fmla="*/ 152400 h 152400"/>
                  <a:gd name="connsiteX2" fmla="*/ 203200 w 419100"/>
                  <a:gd name="connsiteY2" fmla="*/ 25400 h 152400"/>
                  <a:gd name="connsiteX3" fmla="*/ 330200 w 419100"/>
                  <a:gd name="connsiteY3" fmla="*/ 139700 h 152400"/>
                  <a:gd name="connsiteX4" fmla="*/ 419100 w 419100"/>
                  <a:gd name="connsiteY4" fmla="*/ 0 h 152400"/>
                  <a:gd name="connsiteX0" fmla="*/ 0 w 330200"/>
                  <a:gd name="connsiteY0" fmla="*/ 2117 h 129117"/>
                  <a:gd name="connsiteX1" fmla="*/ 114300 w 330200"/>
                  <a:gd name="connsiteY1" fmla="*/ 129117 h 129117"/>
                  <a:gd name="connsiteX2" fmla="*/ 203200 w 330200"/>
                  <a:gd name="connsiteY2" fmla="*/ 2117 h 129117"/>
                  <a:gd name="connsiteX3" fmla="*/ 330200 w 330200"/>
                  <a:gd name="connsiteY3" fmla="*/ 116417 h 129117"/>
                  <a:gd name="connsiteX0" fmla="*/ 0 w 203200"/>
                  <a:gd name="connsiteY0" fmla="*/ 0 h 127000"/>
                  <a:gd name="connsiteX1" fmla="*/ 114300 w 203200"/>
                  <a:gd name="connsiteY1" fmla="*/ 127000 h 127000"/>
                  <a:gd name="connsiteX2" fmla="*/ 203200 w 203200"/>
                  <a:gd name="connsiteY2" fmla="*/ 0 h 127000"/>
                </a:gdLst>
                <a:ahLst/>
                <a:cxnLst>
                  <a:cxn ang="0">
                    <a:pos x="connsiteX0" y="connsiteY0"/>
                  </a:cxn>
                  <a:cxn ang="0">
                    <a:pos x="connsiteX1" y="connsiteY1"/>
                  </a:cxn>
                  <a:cxn ang="0">
                    <a:pos x="connsiteX2" y="connsiteY2"/>
                  </a:cxn>
                </a:cxnLst>
                <a:rect l="l" t="t" r="r" b="b"/>
                <a:pathLst>
                  <a:path w="203200" h="127000">
                    <a:moveTo>
                      <a:pt x="0" y="0"/>
                    </a:moveTo>
                    <a:cubicBezTo>
                      <a:pt x="40216" y="63500"/>
                      <a:pt x="80433" y="127000"/>
                      <a:pt x="114300" y="127000"/>
                    </a:cubicBezTo>
                    <a:cubicBezTo>
                      <a:pt x="148167" y="127000"/>
                      <a:pt x="167217" y="2117"/>
                      <a:pt x="203200" y="0"/>
                    </a:cubicBezTo>
                  </a:path>
                </a:pathLst>
              </a:custGeom>
              <a:ln>
                <a:solidFill>
                  <a:srgbClr val="3399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rot="791434">
                <a:off x="3716212" y="5334294"/>
                <a:ext cx="131581" cy="82238"/>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 name="connsiteX0" fmla="*/ 0 w 698500"/>
                  <a:gd name="connsiteY0" fmla="*/ 29633 h 156633"/>
                  <a:gd name="connsiteX1" fmla="*/ 114300 w 698500"/>
                  <a:gd name="connsiteY1" fmla="*/ 156633 h 156633"/>
                  <a:gd name="connsiteX2" fmla="*/ 203200 w 698500"/>
                  <a:gd name="connsiteY2" fmla="*/ 29633 h 156633"/>
                  <a:gd name="connsiteX3" fmla="*/ 330200 w 698500"/>
                  <a:gd name="connsiteY3" fmla="*/ 143933 h 156633"/>
                  <a:gd name="connsiteX4" fmla="*/ 419100 w 698500"/>
                  <a:gd name="connsiteY4" fmla="*/ 4233 h 156633"/>
                  <a:gd name="connsiteX5" fmla="*/ 520700 w 698500"/>
                  <a:gd name="connsiteY5" fmla="*/ 118533 h 156633"/>
                  <a:gd name="connsiteX6" fmla="*/ 609600 w 698500"/>
                  <a:gd name="connsiteY6" fmla="*/ 16933 h 156633"/>
                  <a:gd name="connsiteX7" fmla="*/ 698500 w 698500"/>
                  <a:gd name="connsiteY7" fmla="*/ 118533 h 156633"/>
                  <a:gd name="connsiteX0" fmla="*/ 0 w 609600"/>
                  <a:gd name="connsiteY0" fmla="*/ 29633 h 156633"/>
                  <a:gd name="connsiteX1" fmla="*/ 114300 w 609600"/>
                  <a:gd name="connsiteY1" fmla="*/ 156633 h 156633"/>
                  <a:gd name="connsiteX2" fmla="*/ 203200 w 609600"/>
                  <a:gd name="connsiteY2" fmla="*/ 29633 h 156633"/>
                  <a:gd name="connsiteX3" fmla="*/ 330200 w 609600"/>
                  <a:gd name="connsiteY3" fmla="*/ 143933 h 156633"/>
                  <a:gd name="connsiteX4" fmla="*/ 419100 w 609600"/>
                  <a:gd name="connsiteY4" fmla="*/ 4233 h 156633"/>
                  <a:gd name="connsiteX5" fmla="*/ 520700 w 609600"/>
                  <a:gd name="connsiteY5" fmla="*/ 118533 h 156633"/>
                  <a:gd name="connsiteX6" fmla="*/ 609600 w 609600"/>
                  <a:gd name="connsiteY6" fmla="*/ 16933 h 156633"/>
                  <a:gd name="connsiteX0" fmla="*/ 0 w 520700"/>
                  <a:gd name="connsiteY0" fmla="*/ 29633 h 156633"/>
                  <a:gd name="connsiteX1" fmla="*/ 114300 w 520700"/>
                  <a:gd name="connsiteY1" fmla="*/ 156633 h 156633"/>
                  <a:gd name="connsiteX2" fmla="*/ 203200 w 520700"/>
                  <a:gd name="connsiteY2" fmla="*/ 29633 h 156633"/>
                  <a:gd name="connsiteX3" fmla="*/ 330200 w 520700"/>
                  <a:gd name="connsiteY3" fmla="*/ 143933 h 156633"/>
                  <a:gd name="connsiteX4" fmla="*/ 419100 w 520700"/>
                  <a:gd name="connsiteY4" fmla="*/ 4233 h 156633"/>
                  <a:gd name="connsiteX5" fmla="*/ 520700 w 520700"/>
                  <a:gd name="connsiteY5" fmla="*/ 118533 h 156633"/>
                  <a:gd name="connsiteX0" fmla="*/ 0 w 419100"/>
                  <a:gd name="connsiteY0" fmla="*/ 25400 h 152400"/>
                  <a:gd name="connsiteX1" fmla="*/ 114300 w 419100"/>
                  <a:gd name="connsiteY1" fmla="*/ 152400 h 152400"/>
                  <a:gd name="connsiteX2" fmla="*/ 203200 w 419100"/>
                  <a:gd name="connsiteY2" fmla="*/ 25400 h 152400"/>
                  <a:gd name="connsiteX3" fmla="*/ 330200 w 419100"/>
                  <a:gd name="connsiteY3" fmla="*/ 139700 h 152400"/>
                  <a:gd name="connsiteX4" fmla="*/ 419100 w 419100"/>
                  <a:gd name="connsiteY4" fmla="*/ 0 h 152400"/>
                  <a:gd name="connsiteX0" fmla="*/ 0 w 330200"/>
                  <a:gd name="connsiteY0" fmla="*/ 2117 h 129117"/>
                  <a:gd name="connsiteX1" fmla="*/ 114300 w 330200"/>
                  <a:gd name="connsiteY1" fmla="*/ 129117 h 129117"/>
                  <a:gd name="connsiteX2" fmla="*/ 203200 w 330200"/>
                  <a:gd name="connsiteY2" fmla="*/ 2117 h 129117"/>
                  <a:gd name="connsiteX3" fmla="*/ 330200 w 330200"/>
                  <a:gd name="connsiteY3" fmla="*/ 116417 h 129117"/>
                  <a:gd name="connsiteX0" fmla="*/ 0 w 203200"/>
                  <a:gd name="connsiteY0" fmla="*/ 0 h 127000"/>
                  <a:gd name="connsiteX1" fmla="*/ 114300 w 203200"/>
                  <a:gd name="connsiteY1" fmla="*/ 127000 h 127000"/>
                  <a:gd name="connsiteX2" fmla="*/ 203200 w 203200"/>
                  <a:gd name="connsiteY2" fmla="*/ 0 h 127000"/>
                </a:gdLst>
                <a:ahLst/>
                <a:cxnLst>
                  <a:cxn ang="0">
                    <a:pos x="connsiteX0" y="connsiteY0"/>
                  </a:cxn>
                  <a:cxn ang="0">
                    <a:pos x="connsiteX1" y="connsiteY1"/>
                  </a:cxn>
                  <a:cxn ang="0">
                    <a:pos x="connsiteX2" y="connsiteY2"/>
                  </a:cxn>
                </a:cxnLst>
                <a:rect l="l" t="t" r="r" b="b"/>
                <a:pathLst>
                  <a:path w="203200" h="127000">
                    <a:moveTo>
                      <a:pt x="0" y="0"/>
                    </a:moveTo>
                    <a:cubicBezTo>
                      <a:pt x="40216" y="63500"/>
                      <a:pt x="80433" y="127000"/>
                      <a:pt x="114300" y="127000"/>
                    </a:cubicBezTo>
                    <a:cubicBezTo>
                      <a:pt x="148167" y="127000"/>
                      <a:pt x="167217" y="2117"/>
                      <a:pt x="203200" y="0"/>
                    </a:cubicBezTo>
                  </a:path>
                </a:pathLst>
              </a:custGeom>
              <a:ln>
                <a:solidFill>
                  <a:srgbClr val="3399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3682532" y="5218808"/>
                <a:ext cx="175441" cy="105082"/>
              </a:xfrm>
              <a:custGeom>
                <a:avLst/>
                <a:gdLst>
                  <a:gd name="connsiteX0" fmla="*/ 0 w 270934"/>
                  <a:gd name="connsiteY0" fmla="*/ 111478 h 162278"/>
                  <a:gd name="connsiteX1" fmla="*/ 59267 w 270934"/>
                  <a:gd name="connsiteY1" fmla="*/ 77611 h 162278"/>
                  <a:gd name="connsiteX2" fmla="*/ 220134 w 270934"/>
                  <a:gd name="connsiteY2" fmla="*/ 1411 h 162278"/>
                  <a:gd name="connsiteX3" fmla="*/ 245534 w 270934"/>
                  <a:gd name="connsiteY3" fmla="*/ 69144 h 162278"/>
                  <a:gd name="connsiteX4" fmla="*/ 67734 w 270934"/>
                  <a:gd name="connsiteY4" fmla="*/ 128411 h 162278"/>
                  <a:gd name="connsiteX5" fmla="*/ 67734 w 270934"/>
                  <a:gd name="connsiteY5" fmla="*/ 162278 h 1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34" h="162278">
                    <a:moveTo>
                      <a:pt x="0" y="111478"/>
                    </a:moveTo>
                    <a:cubicBezTo>
                      <a:pt x="11289" y="103716"/>
                      <a:pt x="22578" y="95955"/>
                      <a:pt x="59267" y="77611"/>
                    </a:cubicBezTo>
                    <a:cubicBezTo>
                      <a:pt x="95956" y="59267"/>
                      <a:pt x="189090" y="2822"/>
                      <a:pt x="220134" y="1411"/>
                    </a:cubicBezTo>
                    <a:cubicBezTo>
                      <a:pt x="251178" y="0"/>
                      <a:pt x="270934" y="47977"/>
                      <a:pt x="245534" y="69144"/>
                    </a:cubicBezTo>
                    <a:cubicBezTo>
                      <a:pt x="220134" y="90311"/>
                      <a:pt x="97367" y="112889"/>
                      <a:pt x="67734" y="128411"/>
                    </a:cubicBezTo>
                    <a:cubicBezTo>
                      <a:pt x="38101" y="143933"/>
                      <a:pt x="67734" y="162278"/>
                      <a:pt x="67734" y="162278"/>
                    </a:cubicBezTo>
                  </a:path>
                </a:pathLst>
              </a:custGeom>
              <a:ln>
                <a:solidFill>
                  <a:srgbClr val="0099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a:spLocks noChangeAspect="1"/>
              </p:cNvSpPr>
              <p:nvPr/>
            </p:nvSpPr>
            <p:spPr>
              <a:xfrm>
                <a:off x="4030312" y="4958590"/>
                <a:ext cx="57085" cy="120714"/>
              </a:xfrm>
              <a:custGeom>
                <a:avLst/>
                <a:gdLst>
                  <a:gd name="connsiteX0" fmla="*/ 0 w 270934"/>
                  <a:gd name="connsiteY0" fmla="*/ 111478 h 162278"/>
                  <a:gd name="connsiteX1" fmla="*/ 59267 w 270934"/>
                  <a:gd name="connsiteY1" fmla="*/ 77611 h 162278"/>
                  <a:gd name="connsiteX2" fmla="*/ 220134 w 270934"/>
                  <a:gd name="connsiteY2" fmla="*/ 1411 h 162278"/>
                  <a:gd name="connsiteX3" fmla="*/ 245534 w 270934"/>
                  <a:gd name="connsiteY3" fmla="*/ 69144 h 162278"/>
                  <a:gd name="connsiteX4" fmla="*/ 67734 w 270934"/>
                  <a:gd name="connsiteY4" fmla="*/ 128411 h 162278"/>
                  <a:gd name="connsiteX5" fmla="*/ 67734 w 270934"/>
                  <a:gd name="connsiteY5" fmla="*/ 162278 h 1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34" h="162278">
                    <a:moveTo>
                      <a:pt x="0" y="111478"/>
                    </a:moveTo>
                    <a:cubicBezTo>
                      <a:pt x="11289" y="103716"/>
                      <a:pt x="22578" y="95955"/>
                      <a:pt x="59267" y="77611"/>
                    </a:cubicBezTo>
                    <a:cubicBezTo>
                      <a:pt x="95956" y="59267"/>
                      <a:pt x="189090" y="2822"/>
                      <a:pt x="220134" y="1411"/>
                    </a:cubicBezTo>
                    <a:cubicBezTo>
                      <a:pt x="251178" y="0"/>
                      <a:pt x="270934" y="47977"/>
                      <a:pt x="245534" y="69144"/>
                    </a:cubicBezTo>
                    <a:cubicBezTo>
                      <a:pt x="220134" y="90311"/>
                      <a:pt x="97367" y="112889"/>
                      <a:pt x="67734" y="128411"/>
                    </a:cubicBezTo>
                    <a:cubicBezTo>
                      <a:pt x="38101" y="143933"/>
                      <a:pt x="67734" y="162278"/>
                      <a:pt x="67734" y="162278"/>
                    </a:cubicBezTo>
                  </a:path>
                </a:pathLst>
              </a:custGeom>
              <a:ln>
                <a:solidFill>
                  <a:srgbClr val="0099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a:spLocks noChangeAspect="1"/>
              </p:cNvSpPr>
              <p:nvPr/>
            </p:nvSpPr>
            <p:spPr>
              <a:xfrm rot="791434">
                <a:off x="3941289" y="5324376"/>
                <a:ext cx="337175" cy="101426"/>
              </a:xfrm>
              <a:custGeom>
                <a:avLst/>
                <a:gdLst>
                  <a:gd name="connsiteX0" fmla="*/ 0 w 787400"/>
                  <a:gd name="connsiteY0" fmla="*/ 29633 h 156633"/>
                  <a:gd name="connsiteX1" fmla="*/ 114300 w 787400"/>
                  <a:gd name="connsiteY1" fmla="*/ 156633 h 156633"/>
                  <a:gd name="connsiteX2" fmla="*/ 203200 w 787400"/>
                  <a:gd name="connsiteY2" fmla="*/ 29633 h 156633"/>
                  <a:gd name="connsiteX3" fmla="*/ 330200 w 787400"/>
                  <a:gd name="connsiteY3" fmla="*/ 143933 h 156633"/>
                  <a:gd name="connsiteX4" fmla="*/ 419100 w 787400"/>
                  <a:gd name="connsiteY4" fmla="*/ 4233 h 156633"/>
                  <a:gd name="connsiteX5" fmla="*/ 520700 w 787400"/>
                  <a:gd name="connsiteY5" fmla="*/ 118533 h 156633"/>
                  <a:gd name="connsiteX6" fmla="*/ 609600 w 787400"/>
                  <a:gd name="connsiteY6" fmla="*/ 16933 h 156633"/>
                  <a:gd name="connsiteX7" fmla="*/ 698500 w 787400"/>
                  <a:gd name="connsiteY7" fmla="*/ 118533 h 156633"/>
                  <a:gd name="connsiteX8" fmla="*/ 787400 w 787400"/>
                  <a:gd name="connsiteY8" fmla="*/ 4233 h 156633"/>
                  <a:gd name="connsiteX0" fmla="*/ 0 w 698500"/>
                  <a:gd name="connsiteY0" fmla="*/ 29633 h 156633"/>
                  <a:gd name="connsiteX1" fmla="*/ 114300 w 698500"/>
                  <a:gd name="connsiteY1" fmla="*/ 156633 h 156633"/>
                  <a:gd name="connsiteX2" fmla="*/ 203200 w 698500"/>
                  <a:gd name="connsiteY2" fmla="*/ 29633 h 156633"/>
                  <a:gd name="connsiteX3" fmla="*/ 330200 w 698500"/>
                  <a:gd name="connsiteY3" fmla="*/ 143933 h 156633"/>
                  <a:gd name="connsiteX4" fmla="*/ 419100 w 698500"/>
                  <a:gd name="connsiteY4" fmla="*/ 4233 h 156633"/>
                  <a:gd name="connsiteX5" fmla="*/ 520700 w 698500"/>
                  <a:gd name="connsiteY5" fmla="*/ 118533 h 156633"/>
                  <a:gd name="connsiteX6" fmla="*/ 609600 w 698500"/>
                  <a:gd name="connsiteY6" fmla="*/ 16933 h 156633"/>
                  <a:gd name="connsiteX7" fmla="*/ 698500 w 698500"/>
                  <a:gd name="connsiteY7" fmla="*/ 118533 h 156633"/>
                  <a:gd name="connsiteX0" fmla="*/ 0 w 609600"/>
                  <a:gd name="connsiteY0" fmla="*/ 29633 h 156633"/>
                  <a:gd name="connsiteX1" fmla="*/ 114300 w 609600"/>
                  <a:gd name="connsiteY1" fmla="*/ 156633 h 156633"/>
                  <a:gd name="connsiteX2" fmla="*/ 203200 w 609600"/>
                  <a:gd name="connsiteY2" fmla="*/ 29633 h 156633"/>
                  <a:gd name="connsiteX3" fmla="*/ 330200 w 609600"/>
                  <a:gd name="connsiteY3" fmla="*/ 143933 h 156633"/>
                  <a:gd name="connsiteX4" fmla="*/ 419100 w 609600"/>
                  <a:gd name="connsiteY4" fmla="*/ 4233 h 156633"/>
                  <a:gd name="connsiteX5" fmla="*/ 520700 w 609600"/>
                  <a:gd name="connsiteY5" fmla="*/ 118533 h 156633"/>
                  <a:gd name="connsiteX6" fmla="*/ 609600 w 609600"/>
                  <a:gd name="connsiteY6" fmla="*/ 16933 h 156633"/>
                  <a:gd name="connsiteX0" fmla="*/ 0 w 520700"/>
                  <a:gd name="connsiteY0" fmla="*/ 29633 h 156633"/>
                  <a:gd name="connsiteX1" fmla="*/ 114300 w 520700"/>
                  <a:gd name="connsiteY1" fmla="*/ 156633 h 156633"/>
                  <a:gd name="connsiteX2" fmla="*/ 203200 w 520700"/>
                  <a:gd name="connsiteY2" fmla="*/ 29633 h 156633"/>
                  <a:gd name="connsiteX3" fmla="*/ 330200 w 520700"/>
                  <a:gd name="connsiteY3" fmla="*/ 143933 h 156633"/>
                  <a:gd name="connsiteX4" fmla="*/ 419100 w 520700"/>
                  <a:gd name="connsiteY4" fmla="*/ 4233 h 156633"/>
                  <a:gd name="connsiteX5" fmla="*/ 520700 w 520700"/>
                  <a:gd name="connsiteY5" fmla="*/ 118533 h 1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700" h="156633">
                    <a:moveTo>
                      <a:pt x="0" y="29633"/>
                    </a:moveTo>
                    <a:cubicBezTo>
                      <a:pt x="40216" y="93133"/>
                      <a:pt x="80433" y="156633"/>
                      <a:pt x="114300" y="156633"/>
                    </a:cubicBezTo>
                    <a:cubicBezTo>
                      <a:pt x="148167" y="156633"/>
                      <a:pt x="167217" y="31750"/>
                      <a:pt x="203200" y="29633"/>
                    </a:cubicBezTo>
                    <a:cubicBezTo>
                      <a:pt x="239183" y="27516"/>
                      <a:pt x="294217" y="148166"/>
                      <a:pt x="330200" y="143933"/>
                    </a:cubicBezTo>
                    <a:cubicBezTo>
                      <a:pt x="366183" y="139700"/>
                      <a:pt x="387350" y="8466"/>
                      <a:pt x="419100" y="4233"/>
                    </a:cubicBezTo>
                    <a:cubicBezTo>
                      <a:pt x="450850" y="0"/>
                      <a:pt x="488950" y="116416"/>
                      <a:pt x="520700" y="118533"/>
                    </a:cubicBezTo>
                  </a:path>
                </a:pathLst>
              </a:custGeom>
              <a:ln>
                <a:solidFill>
                  <a:srgbClr val="3399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2514600" y="2730500"/>
                <a:ext cx="355600" cy="1358900"/>
              </a:xfrm>
              <a:custGeom>
                <a:avLst/>
                <a:gdLst>
                  <a:gd name="connsiteX0" fmla="*/ 355600 w 355600"/>
                  <a:gd name="connsiteY0" fmla="*/ 0 h 1358900"/>
                  <a:gd name="connsiteX1" fmla="*/ 0 w 355600"/>
                  <a:gd name="connsiteY1" fmla="*/ 787400 h 1358900"/>
                  <a:gd name="connsiteX2" fmla="*/ 355600 w 355600"/>
                  <a:gd name="connsiteY2" fmla="*/ 1358900 h 1358900"/>
                </a:gdLst>
                <a:ahLst/>
                <a:cxnLst>
                  <a:cxn ang="0">
                    <a:pos x="connsiteX0" y="connsiteY0"/>
                  </a:cxn>
                  <a:cxn ang="0">
                    <a:pos x="connsiteX1" y="connsiteY1"/>
                  </a:cxn>
                  <a:cxn ang="0">
                    <a:pos x="connsiteX2" y="connsiteY2"/>
                  </a:cxn>
                </a:cxnLst>
                <a:rect l="l" t="t" r="r" b="b"/>
                <a:pathLst>
                  <a:path w="355600" h="1358900">
                    <a:moveTo>
                      <a:pt x="355600" y="0"/>
                    </a:moveTo>
                    <a:cubicBezTo>
                      <a:pt x="177800" y="280458"/>
                      <a:pt x="0" y="560917"/>
                      <a:pt x="0" y="787400"/>
                    </a:cubicBezTo>
                    <a:cubicBezTo>
                      <a:pt x="0" y="1013883"/>
                      <a:pt x="355600" y="1358900"/>
                      <a:pt x="355600" y="1358900"/>
                    </a:cubicBezTo>
                  </a:path>
                </a:pathLst>
              </a:custGeom>
              <a:ln w="25400" cap="flat" cmpd="sng" algn="ctr">
                <a:solidFill>
                  <a:schemeClr val="tx2">
                    <a:lumMod val="60000"/>
                    <a:lumOff val="40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2502507" y="2730500"/>
                <a:ext cx="355600" cy="2248968"/>
              </a:xfrm>
              <a:custGeom>
                <a:avLst/>
                <a:gdLst>
                  <a:gd name="connsiteX0" fmla="*/ 355600 w 355600"/>
                  <a:gd name="connsiteY0" fmla="*/ 0 h 1358900"/>
                  <a:gd name="connsiteX1" fmla="*/ 0 w 355600"/>
                  <a:gd name="connsiteY1" fmla="*/ 787400 h 1358900"/>
                  <a:gd name="connsiteX2" fmla="*/ 355600 w 355600"/>
                  <a:gd name="connsiteY2" fmla="*/ 1358900 h 1358900"/>
                </a:gdLst>
                <a:ahLst/>
                <a:cxnLst>
                  <a:cxn ang="0">
                    <a:pos x="connsiteX0" y="connsiteY0"/>
                  </a:cxn>
                  <a:cxn ang="0">
                    <a:pos x="connsiteX1" y="connsiteY1"/>
                  </a:cxn>
                  <a:cxn ang="0">
                    <a:pos x="connsiteX2" y="connsiteY2"/>
                  </a:cxn>
                </a:cxnLst>
                <a:rect l="l" t="t" r="r" b="b"/>
                <a:pathLst>
                  <a:path w="355600" h="1358900">
                    <a:moveTo>
                      <a:pt x="355600" y="0"/>
                    </a:moveTo>
                    <a:cubicBezTo>
                      <a:pt x="177800" y="280458"/>
                      <a:pt x="0" y="560917"/>
                      <a:pt x="0" y="787400"/>
                    </a:cubicBezTo>
                    <a:cubicBezTo>
                      <a:pt x="0" y="1013883"/>
                      <a:pt x="355600" y="1358900"/>
                      <a:pt x="355600" y="1358900"/>
                    </a:cubicBezTo>
                  </a:path>
                </a:pathLst>
              </a:custGeom>
              <a:ln w="25400" cap="flat" cmpd="sng" algn="ctr">
                <a:solidFill>
                  <a:schemeClr val="tx2">
                    <a:lumMod val="60000"/>
                    <a:lumOff val="40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2247900" y="2776002"/>
                <a:ext cx="626636" cy="3035208"/>
              </a:xfrm>
              <a:custGeom>
                <a:avLst/>
                <a:gdLst>
                  <a:gd name="connsiteX0" fmla="*/ 355600 w 355600"/>
                  <a:gd name="connsiteY0" fmla="*/ 0 h 1358900"/>
                  <a:gd name="connsiteX1" fmla="*/ 0 w 355600"/>
                  <a:gd name="connsiteY1" fmla="*/ 787400 h 1358900"/>
                  <a:gd name="connsiteX2" fmla="*/ 355600 w 355600"/>
                  <a:gd name="connsiteY2" fmla="*/ 1358900 h 1358900"/>
                </a:gdLst>
                <a:ahLst/>
                <a:cxnLst>
                  <a:cxn ang="0">
                    <a:pos x="connsiteX0" y="connsiteY0"/>
                  </a:cxn>
                  <a:cxn ang="0">
                    <a:pos x="connsiteX1" y="connsiteY1"/>
                  </a:cxn>
                  <a:cxn ang="0">
                    <a:pos x="connsiteX2" y="connsiteY2"/>
                  </a:cxn>
                </a:cxnLst>
                <a:rect l="l" t="t" r="r" b="b"/>
                <a:pathLst>
                  <a:path w="355600" h="1358900">
                    <a:moveTo>
                      <a:pt x="355600" y="0"/>
                    </a:moveTo>
                    <a:cubicBezTo>
                      <a:pt x="177800" y="280458"/>
                      <a:pt x="0" y="560917"/>
                      <a:pt x="0" y="787400"/>
                    </a:cubicBezTo>
                    <a:cubicBezTo>
                      <a:pt x="0" y="1013883"/>
                      <a:pt x="355600" y="1358900"/>
                      <a:pt x="355600" y="1358900"/>
                    </a:cubicBezTo>
                  </a:path>
                </a:pathLst>
              </a:custGeom>
              <a:ln w="25400" cap="flat" cmpd="sng" algn="ctr">
                <a:solidFill>
                  <a:schemeClr val="tx2">
                    <a:lumMod val="60000"/>
                    <a:lumOff val="40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58" name="TextBox 57"/>
          <p:cNvSpPr txBox="1"/>
          <p:nvPr/>
        </p:nvSpPr>
        <p:spPr>
          <a:xfrm>
            <a:off x="2148311" y="2938135"/>
            <a:ext cx="3573641" cy="2308324"/>
          </a:xfrm>
          <a:prstGeom prst="rect">
            <a:avLst/>
          </a:prstGeom>
          <a:noFill/>
        </p:spPr>
        <p:txBody>
          <a:bodyPr wrap="square" rtlCol="0">
            <a:spAutoFit/>
          </a:bodyPr>
          <a:lstStyle/>
          <a:p>
            <a:r>
              <a:rPr lang="en-US" sz="2400" dirty="0"/>
              <a:t>Majority of trait-associated variation is non-coding. </a:t>
            </a:r>
          </a:p>
          <a:p>
            <a:endParaRPr lang="en-US" sz="2400" dirty="0"/>
          </a:p>
          <a:p>
            <a:r>
              <a:rPr lang="en-US" sz="2400" dirty="0"/>
              <a:t>Common hypothesis is that most of these function by altering gene expression.</a:t>
            </a:r>
          </a:p>
        </p:txBody>
      </p:sp>
    </p:spTree>
    <p:extLst>
      <p:ext uri="{BB962C8B-B14F-4D97-AF65-F5344CB8AC3E}">
        <p14:creationId xmlns:p14="http://schemas.microsoft.com/office/powerpoint/2010/main" val="2396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525140" cy="1143000"/>
          </a:xfrm>
        </p:spPr>
        <p:txBody>
          <a:bodyPr>
            <a:normAutofit fontScale="90000"/>
          </a:bodyPr>
          <a:lstStyle/>
          <a:p>
            <a:r>
              <a:rPr lang="en-US" dirty="0"/>
              <a:t>Genetic variants affect gene expression</a:t>
            </a:r>
          </a:p>
        </p:txBody>
      </p:sp>
      <p:grpSp>
        <p:nvGrpSpPr>
          <p:cNvPr id="3" name="Group 2"/>
          <p:cNvGrpSpPr/>
          <p:nvPr/>
        </p:nvGrpSpPr>
        <p:grpSpPr>
          <a:xfrm>
            <a:off x="6556205" y="2905748"/>
            <a:ext cx="3608571" cy="3089444"/>
            <a:chOff x="762232" y="2833310"/>
            <a:chExt cx="4160444" cy="3561924"/>
          </a:xfrm>
        </p:grpSpPr>
        <p:pic>
          <p:nvPicPr>
            <p:cNvPr id="4" name="Picture 3" descr="cd46_iso.png"/>
            <p:cNvPicPr>
              <a:picLocks noChangeAspect="1"/>
            </p:cNvPicPr>
            <p:nvPr/>
          </p:nvPicPr>
          <p:blipFill rotWithShape="1">
            <a:blip r:embed="rId3"/>
            <a:srcRect l="7173" r="6967" b="14949"/>
            <a:stretch/>
          </p:blipFill>
          <p:spPr>
            <a:xfrm>
              <a:off x="1191443" y="2833310"/>
              <a:ext cx="3464697" cy="2574045"/>
            </a:xfrm>
            <a:prstGeom prst="rect">
              <a:avLst/>
            </a:prstGeom>
          </p:spPr>
        </p:pic>
        <p:sp>
          <p:nvSpPr>
            <p:cNvPr id="5" name="TextBox 4"/>
            <p:cNvSpPr txBox="1"/>
            <p:nvPr/>
          </p:nvSpPr>
          <p:spPr>
            <a:xfrm>
              <a:off x="1701343" y="5382732"/>
              <a:ext cx="3221333" cy="425815"/>
            </a:xfrm>
            <a:prstGeom prst="rect">
              <a:avLst/>
            </a:prstGeom>
            <a:noFill/>
          </p:spPr>
          <p:txBody>
            <a:bodyPr wrap="square" rtlCol="0">
              <a:spAutoFit/>
            </a:bodyPr>
            <a:lstStyle/>
            <a:p>
              <a:r>
                <a:rPr lang="en-US" dirty="0"/>
                <a:t>CC                CA                AA</a:t>
              </a:r>
            </a:p>
          </p:txBody>
        </p:sp>
        <p:sp>
          <p:nvSpPr>
            <p:cNvPr id="6" name="TextBox 5"/>
            <p:cNvSpPr txBox="1"/>
            <p:nvPr/>
          </p:nvSpPr>
          <p:spPr>
            <a:xfrm rot="16200000">
              <a:off x="-517399" y="4242298"/>
              <a:ext cx="2985078" cy="425815"/>
            </a:xfrm>
            <a:prstGeom prst="rect">
              <a:avLst/>
            </a:prstGeom>
            <a:noFill/>
          </p:spPr>
          <p:txBody>
            <a:bodyPr wrap="square" rtlCol="0">
              <a:spAutoFit/>
            </a:bodyPr>
            <a:lstStyle/>
            <a:p>
              <a:r>
                <a:rPr lang="en-US" dirty="0"/>
                <a:t>Expression of gene </a:t>
              </a:r>
              <a:r>
                <a:rPr lang="en-US" i="1" dirty="0"/>
                <a:t>IKZF1</a:t>
              </a:r>
            </a:p>
          </p:txBody>
        </p:sp>
        <p:sp>
          <p:nvSpPr>
            <p:cNvPr id="7" name="TextBox 6"/>
            <p:cNvSpPr txBox="1"/>
            <p:nvPr/>
          </p:nvSpPr>
          <p:spPr>
            <a:xfrm>
              <a:off x="1969236" y="5650057"/>
              <a:ext cx="2276239" cy="745177"/>
            </a:xfrm>
            <a:prstGeom prst="rect">
              <a:avLst/>
            </a:prstGeom>
            <a:noFill/>
          </p:spPr>
          <p:txBody>
            <a:bodyPr wrap="square" rtlCol="0">
              <a:spAutoFit/>
            </a:bodyPr>
            <a:lstStyle/>
            <a:p>
              <a:r>
                <a:rPr lang="en-US" dirty="0"/>
                <a:t>SNP genotype at chr20: 5177528</a:t>
              </a:r>
            </a:p>
          </p:txBody>
        </p:sp>
      </p:grpSp>
      <p:sp>
        <p:nvSpPr>
          <p:cNvPr id="21" name="Rectangle 20"/>
          <p:cNvSpPr/>
          <p:nvPr/>
        </p:nvSpPr>
        <p:spPr>
          <a:xfrm>
            <a:off x="2068912" y="1459131"/>
            <a:ext cx="8329979" cy="830997"/>
          </a:xfrm>
          <a:prstGeom prst="rect">
            <a:avLst/>
          </a:prstGeom>
        </p:spPr>
        <p:txBody>
          <a:bodyPr wrap="square">
            <a:spAutoFit/>
          </a:bodyPr>
          <a:lstStyle/>
          <a:p>
            <a:r>
              <a:rPr lang="en-US" sz="2400" b="1" u="sng" dirty="0"/>
              <a:t>eQTL (expression Quantitative Trait Locus) analysis</a:t>
            </a:r>
            <a:r>
              <a:rPr lang="en-US" sz="2400" b="1" dirty="0"/>
              <a:t>:</a:t>
            </a:r>
            <a:endParaRPr lang="en-US" sz="2400" b="1" u="sng" dirty="0"/>
          </a:p>
          <a:p>
            <a:r>
              <a:rPr lang="en-US" sz="2400" dirty="0"/>
              <a:t>Association between genotype and RNA expression levels</a:t>
            </a:r>
          </a:p>
        </p:txBody>
      </p:sp>
      <p:pic>
        <p:nvPicPr>
          <p:cNvPr id="9" name="Shape 62"/>
          <p:cNvPicPr preferRelativeResize="0"/>
          <p:nvPr/>
        </p:nvPicPr>
        <p:blipFill rotWithShape="1">
          <a:blip r:embed="rId4">
            <a:alphaModFix/>
          </a:blip>
          <a:srcRect l="22150" t="46196" r="20685" b="3295"/>
          <a:stretch/>
        </p:blipFill>
        <p:spPr>
          <a:xfrm>
            <a:off x="2377339" y="3203573"/>
            <a:ext cx="3518538" cy="2330916"/>
          </a:xfrm>
          <a:prstGeom prst="rect">
            <a:avLst/>
          </a:prstGeom>
          <a:noFill/>
          <a:ln>
            <a:noFill/>
          </a:ln>
        </p:spPr>
      </p:pic>
    </p:spTree>
    <p:extLst>
      <p:ext uri="{BB962C8B-B14F-4D97-AF65-F5344CB8AC3E}">
        <p14:creationId xmlns:p14="http://schemas.microsoft.com/office/powerpoint/2010/main" val="291535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98510A1-E5CC-2E39-9C75-9AADF8E23571}"/>
              </a:ext>
            </a:extLst>
          </p:cNvPr>
          <p:cNvSpPr>
            <a:spLocks noGrp="1"/>
          </p:cNvSpPr>
          <p:nvPr>
            <p:ph type="title"/>
          </p:nvPr>
        </p:nvSpPr>
        <p:spPr/>
        <p:txBody>
          <a:bodyPr/>
          <a:lstStyle/>
          <a:p>
            <a:pPr>
              <a:defRPr/>
            </a:pPr>
            <a:r>
              <a:rPr lang="en-GB" b="1" i="1" dirty="0" err="1">
                <a:ea typeface="ＭＳ Ｐゴシック" charset="0"/>
              </a:rPr>
              <a:t>cis</a:t>
            </a:r>
            <a:r>
              <a:rPr lang="en-GB" b="1" dirty="0">
                <a:ea typeface="ＭＳ Ｐゴシック" charset="0"/>
              </a:rPr>
              <a:t>- and </a:t>
            </a:r>
            <a:r>
              <a:rPr lang="en-GB" b="1" i="1" dirty="0">
                <a:ea typeface="ＭＳ Ｐゴシック" charset="0"/>
              </a:rPr>
              <a:t>trans</a:t>
            </a:r>
            <a:r>
              <a:rPr lang="en-GB" b="1" dirty="0">
                <a:ea typeface="ＭＳ Ｐゴシック" charset="0"/>
              </a:rPr>
              <a:t>-acting </a:t>
            </a:r>
            <a:r>
              <a:rPr lang="en-GB" b="1" dirty="0" err="1">
                <a:ea typeface="ＭＳ Ｐゴシック" charset="0"/>
              </a:rPr>
              <a:t>eQTLs</a:t>
            </a:r>
            <a:endParaRPr lang="en-US" dirty="0">
              <a:ea typeface="ＭＳ Ｐゴシック" charset="0"/>
            </a:endParaRPr>
          </a:p>
        </p:txBody>
      </p:sp>
      <p:sp>
        <p:nvSpPr>
          <p:cNvPr id="5" name="Slide Number Placeholder 4">
            <a:extLst>
              <a:ext uri="{FF2B5EF4-FFF2-40B4-BE49-F238E27FC236}">
                <a16:creationId xmlns:a16="http://schemas.microsoft.com/office/drawing/2014/main" id="{A96CA4BB-13EC-E7FF-385B-CCC79C0DF2E3}"/>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447C412F-E05E-4195-9003-D2A2A4703090}" type="slidenum">
              <a:rPr lang="en-US" altLang="en-US" sz="1400" b="0"/>
              <a:pPr eaLnBrk="1" hangingPunct="1"/>
              <a:t>55</a:t>
            </a:fld>
            <a:endParaRPr lang="en-US" altLang="en-US" sz="1400" b="0"/>
          </a:p>
        </p:txBody>
      </p:sp>
      <p:pic>
        <p:nvPicPr>
          <p:cNvPr id="51203" name="Picture 29">
            <a:extLst>
              <a:ext uri="{FF2B5EF4-FFF2-40B4-BE49-F238E27FC236}">
                <a16:creationId xmlns:a16="http://schemas.microsoft.com/office/drawing/2014/main" id="{9EDBFD4B-5913-C111-F410-01B2DF91B0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3263" y="1690688"/>
            <a:ext cx="3287713"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88">
            <a:extLst>
              <a:ext uri="{FF2B5EF4-FFF2-40B4-BE49-F238E27FC236}">
                <a16:creationId xmlns:a16="http://schemas.microsoft.com/office/drawing/2014/main" id="{AA69A2B0-DCA6-EF75-85AC-9F33973BD5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0976" y="1498600"/>
            <a:ext cx="5102225"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ED65-16EF-F181-352C-5E4D75917DBD}"/>
              </a:ext>
            </a:extLst>
          </p:cNvPr>
          <p:cNvSpPr>
            <a:spLocks noGrp="1"/>
          </p:cNvSpPr>
          <p:nvPr>
            <p:ph type="title"/>
          </p:nvPr>
        </p:nvSpPr>
        <p:spPr>
          <a:xfrm>
            <a:off x="838200" y="76200"/>
            <a:ext cx="10515600" cy="1325563"/>
          </a:xfrm>
        </p:spPr>
        <p:txBody>
          <a:bodyPr/>
          <a:lstStyle/>
          <a:p>
            <a:pPr>
              <a:defRPr/>
            </a:pPr>
            <a:r>
              <a:rPr lang="en-GB" i="1" dirty="0">
                <a:ea typeface="ＭＳ Ｐゴシック" charset="0"/>
              </a:rPr>
              <a:t>trans</a:t>
            </a:r>
            <a:r>
              <a:rPr lang="en-GB" dirty="0">
                <a:ea typeface="ＭＳ Ｐゴシック" charset="0"/>
              </a:rPr>
              <a:t>-</a:t>
            </a:r>
            <a:r>
              <a:rPr lang="en-GB" dirty="0" err="1">
                <a:ea typeface="ＭＳ Ｐゴシック" charset="0"/>
              </a:rPr>
              <a:t>eQTLs</a:t>
            </a:r>
            <a:r>
              <a:rPr lang="en-GB" dirty="0">
                <a:ea typeface="ＭＳ Ｐゴシック" charset="0"/>
              </a:rPr>
              <a:t> Hot-spots</a:t>
            </a:r>
            <a:endParaRPr lang="en-US" dirty="0">
              <a:ea typeface="ＭＳ Ｐゴシック" charset="0"/>
            </a:endParaRPr>
          </a:p>
        </p:txBody>
      </p:sp>
      <p:sp>
        <p:nvSpPr>
          <p:cNvPr id="3" name="Slide Number Placeholder 2">
            <a:extLst>
              <a:ext uri="{FF2B5EF4-FFF2-40B4-BE49-F238E27FC236}">
                <a16:creationId xmlns:a16="http://schemas.microsoft.com/office/drawing/2014/main" id="{179199C6-F692-05EF-45B9-239306E34BA7}"/>
              </a:ext>
            </a:extLst>
          </p:cNvPr>
          <p:cNvSpPr>
            <a:spLocks noGrp="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90266C61-0F82-43CF-9BEF-6FCD8CFF6D15}" type="slidenum">
              <a:rPr lang="en-US" altLang="zh-CN" sz="1400" b="0"/>
              <a:pPr eaLnBrk="1" hangingPunct="1"/>
              <a:t>56</a:t>
            </a:fld>
            <a:endParaRPr lang="en-US" altLang="zh-CN" sz="1400" b="0"/>
          </a:p>
        </p:txBody>
      </p:sp>
      <p:pic>
        <p:nvPicPr>
          <p:cNvPr id="52227" name="Picture 3">
            <a:extLst>
              <a:ext uri="{FF2B5EF4-FFF2-40B4-BE49-F238E27FC236}">
                <a16:creationId xmlns:a16="http://schemas.microsoft.com/office/drawing/2014/main" id="{34725733-49CC-8B82-9FCB-0277B4836F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104900"/>
            <a:ext cx="85344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068912" y="1021045"/>
            <a:ext cx="8329979" cy="1846659"/>
          </a:xfrm>
          <a:prstGeom prst="rect">
            <a:avLst/>
          </a:prstGeom>
        </p:spPr>
        <p:txBody>
          <a:bodyPr wrap="square">
            <a:spAutoFit/>
          </a:bodyPr>
          <a:lstStyle/>
          <a:p>
            <a:r>
              <a:rPr lang="en-US" sz="3800" dirty="0" err="1"/>
              <a:t>Cis</a:t>
            </a:r>
            <a:r>
              <a:rPr lang="en-US" sz="3800" dirty="0"/>
              <a:t>-eQTLs have now been identified for nearly every human gene, with numerous large studies available</a:t>
            </a:r>
          </a:p>
        </p:txBody>
      </p:sp>
      <p:grpSp>
        <p:nvGrpSpPr>
          <p:cNvPr id="5" name="Group 4"/>
          <p:cNvGrpSpPr/>
          <p:nvPr/>
        </p:nvGrpSpPr>
        <p:grpSpPr>
          <a:xfrm>
            <a:off x="3654552" y="3152282"/>
            <a:ext cx="5103142" cy="2899042"/>
            <a:chOff x="2688414" y="3142364"/>
            <a:chExt cx="4167311" cy="2367407"/>
          </a:xfrm>
        </p:grpSpPr>
        <p:pic>
          <p:nvPicPr>
            <p:cNvPr id="36" name="Picture 35" descr="cis_iso.png"/>
            <p:cNvPicPr>
              <a:picLocks noChangeAspect="1"/>
            </p:cNvPicPr>
            <p:nvPr/>
          </p:nvPicPr>
          <p:blipFill>
            <a:blip r:embed="rId3"/>
            <a:srcRect b="6405"/>
            <a:stretch>
              <a:fillRect/>
            </a:stretch>
          </p:blipFill>
          <p:spPr>
            <a:xfrm>
              <a:off x="3146811" y="3142364"/>
              <a:ext cx="3604212" cy="2051719"/>
            </a:xfrm>
            <a:prstGeom prst="rect">
              <a:avLst/>
            </a:prstGeom>
          </p:spPr>
        </p:pic>
        <p:sp>
          <p:nvSpPr>
            <p:cNvPr id="37" name="Rectangle 36"/>
            <p:cNvSpPr/>
            <p:nvPr/>
          </p:nvSpPr>
          <p:spPr>
            <a:xfrm>
              <a:off x="3580287" y="5109179"/>
              <a:ext cx="3275438" cy="1223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669016" y="3393759"/>
              <a:ext cx="2700867" cy="10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58"/>
            <p:cNvGrpSpPr/>
            <p:nvPr/>
          </p:nvGrpSpPr>
          <p:grpSpPr>
            <a:xfrm>
              <a:off x="3840019" y="3657833"/>
              <a:ext cx="1111076" cy="276469"/>
              <a:chOff x="3766573" y="4748310"/>
              <a:chExt cx="1111076" cy="276468"/>
            </a:xfrm>
          </p:grpSpPr>
          <p:cxnSp>
            <p:nvCxnSpPr>
              <p:cNvPr id="40" name="Straight Connector 39"/>
              <p:cNvCxnSpPr/>
              <p:nvPr/>
            </p:nvCxnSpPr>
            <p:spPr>
              <a:xfrm>
                <a:off x="3766573" y="4936815"/>
                <a:ext cx="348642" cy="1588"/>
              </a:xfrm>
              <a:prstGeom prst="line">
                <a:avLst/>
              </a:prstGeom>
              <a:ln>
                <a:solidFill>
                  <a:srgbClr val="2E91CD"/>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110185" y="4748310"/>
                <a:ext cx="767464" cy="276468"/>
              </a:xfrm>
              <a:prstGeom prst="rect">
                <a:avLst/>
              </a:prstGeom>
              <a:noFill/>
            </p:spPr>
            <p:txBody>
              <a:bodyPr wrap="none" rtlCol="0">
                <a:spAutoFit/>
              </a:bodyPr>
              <a:lstStyle/>
              <a:p>
                <a:r>
                  <a:rPr lang="en-US" sz="1600" dirty="0" err="1"/>
                  <a:t>cis</a:t>
                </a:r>
                <a:r>
                  <a:rPr lang="en-US" sz="1600" dirty="0"/>
                  <a:t>-sQTLs</a:t>
                </a:r>
              </a:p>
            </p:txBody>
          </p:sp>
        </p:grpSp>
        <p:grpSp>
          <p:nvGrpSpPr>
            <p:cNvPr id="42" name="Group 55"/>
            <p:cNvGrpSpPr/>
            <p:nvPr/>
          </p:nvGrpSpPr>
          <p:grpSpPr>
            <a:xfrm>
              <a:off x="3840018" y="3410704"/>
              <a:ext cx="1116312" cy="276469"/>
              <a:chOff x="3766573" y="4491276"/>
              <a:chExt cx="1116312" cy="276468"/>
            </a:xfrm>
          </p:grpSpPr>
          <p:cxnSp>
            <p:nvCxnSpPr>
              <p:cNvPr id="43" name="Straight Connector 42"/>
              <p:cNvCxnSpPr/>
              <p:nvPr/>
            </p:nvCxnSpPr>
            <p:spPr>
              <a:xfrm>
                <a:off x="3766573" y="4696714"/>
                <a:ext cx="348642" cy="1588"/>
              </a:xfrm>
              <a:prstGeom prst="line">
                <a:avLst/>
              </a:prstGeom>
              <a:ln>
                <a:solidFill>
                  <a:srgbClr val="253A94"/>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110185" y="4491276"/>
                <a:ext cx="772700" cy="276468"/>
              </a:xfrm>
              <a:prstGeom prst="rect">
                <a:avLst/>
              </a:prstGeom>
              <a:noFill/>
            </p:spPr>
            <p:txBody>
              <a:bodyPr wrap="none" rtlCol="0">
                <a:spAutoFit/>
              </a:bodyPr>
              <a:lstStyle/>
              <a:p>
                <a:r>
                  <a:rPr lang="en-US" sz="1600" dirty="0" err="1"/>
                  <a:t>cis</a:t>
                </a:r>
                <a:r>
                  <a:rPr lang="en-US" sz="1600" dirty="0"/>
                  <a:t> eQTLs</a:t>
                </a:r>
              </a:p>
            </p:txBody>
          </p:sp>
        </p:grpSp>
        <p:sp>
          <p:nvSpPr>
            <p:cNvPr id="45" name="Rectangle 44"/>
            <p:cNvSpPr/>
            <p:nvPr/>
          </p:nvSpPr>
          <p:spPr>
            <a:xfrm>
              <a:off x="3622073" y="4014603"/>
              <a:ext cx="533041" cy="276469"/>
            </a:xfrm>
            <a:prstGeom prst="rect">
              <a:avLst/>
            </a:prstGeom>
          </p:spPr>
          <p:txBody>
            <a:bodyPr wrap="none">
              <a:spAutoFit/>
            </a:bodyPr>
            <a:lstStyle/>
            <a:p>
              <a:r>
                <a:rPr lang="en-US" sz="1600" dirty="0"/>
                <a:t>6,738</a:t>
              </a:r>
            </a:p>
          </p:txBody>
        </p:sp>
        <p:sp>
          <p:nvSpPr>
            <p:cNvPr id="46" name="Rectangle 45"/>
            <p:cNvSpPr/>
            <p:nvPr/>
          </p:nvSpPr>
          <p:spPr>
            <a:xfrm>
              <a:off x="5399858" y="3393761"/>
              <a:ext cx="792230" cy="351870"/>
            </a:xfrm>
            <a:prstGeom prst="rect">
              <a:avLst/>
            </a:prstGeom>
          </p:spPr>
          <p:txBody>
            <a:bodyPr wrap="none">
              <a:spAutoFit/>
            </a:bodyPr>
            <a:lstStyle/>
            <a:p>
              <a:r>
                <a:rPr lang="en-US" sz="2200" b="1" dirty="0"/>
                <a:t>10,914</a:t>
              </a:r>
            </a:p>
          </p:txBody>
        </p:sp>
        <p:sp>
          <p:nvSpPr>
            <p:cNvPr id="47" name="Rectangle 46"/>
            <p:cNvSpPr/>
            <p:nvPr/>
          </p:nvSpPr>
          <p:spPr>
            <a:xfrm>
              <a:off x="3622073" y="4665600"/>
              <a:ext cx="533041" cy="276469"/>
            </a:xfrm>
            <a:prstGeom prst="rect">
              <a:avLst/>
            </a:prstGeom>
          </p:spPr>
          <p:txBody>
            <a:bodyPr wrap="none">
              <a:spAutoFit/>
            </a:bodyPr>
            <a:lstStyle/>
            <a:p>
              <a:r>
                <a:rPr lang="en-US" sz="1600" dirty="0"/>
                <a:t>1,158</a:t>
              </a:r>
            </a:p>
          </p:txBody>
        </p:sp>
        <p:sp>
          <p:nvSpPr>
            <p:cNvPr id="48" name="Rectangle 47"/>
            <p:cNvSpPr/>
            <p:nvPr/>
          </p:nvSpPr>
          <p:spPr>
            <a:xfrm>
              <a:off x="5634749" y="4430369"/>
              <a:ext cx="533041" cy="276469"/>
            </a:xfrm>
            <a:prstGeom prst="rect">
              <a:avLst/>
            </a:prstGeom>
          </p:spPr>
          <p:txBody>
            <a:bodyPr wrap="none">
              <a:spAutoFit/>
            </a:bodyPr>
            <a:lstStyle/>
            <a:p>
              <a:r>
                <a:rPr lang="en-US" sz="1600" dirty="0"/>
                <a:t>2,851</a:t>
              </a:r>
            </a:p>
          </p:txBody>
        </p:sp>
        <p:cxnSp>
          <p:nvCxnSpPr>
            <p:cNvPr id="49" name="Straight Connector 48"/>
            <p:cNvCxnSpPr/>
            <p:nvPr/>
          </p:nvCxnSpPr>
          <p:spPr>
            <a:xfrm rot="5400000">
              <a:off x="3640295" y="4551581"/>
              <a:ext cx="1069725" cy="1588"/>
            </a:xfrm>
            <a:prstGeom prst="line">
              <a:avLst/>
            </a:prstGeom>
            <a:ln w="12700" cap="flat" cmpd="sng" algn="ctr">
              <a:solidFill>
                <a:schemeClr val="tx1">
                  <a:lumMod val="50000"/>
                  <a:lumOff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rot="16200000" flipH="1">
              <a:off x="5438681" y="4349943"/>
              <a:ext cx="1502540" cy="1"/>
            </a:xfrm>
            <a:prstGeom prst="line">
              <a:avLst/>
            </a:prstGeom>
            <a:ln w="12700" cap="flat" cmpd="sng" algn="ctr">
              <a:solidFill>
                <a:schemeClr val="tx1">
                  <a:lumMod val="50000"/>
                  <a:lumOff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rot="16200000">
              <a:off x="2001954" y="3969876"/>
              <a:ext cx="1900725" cy="527805"/>
            </a:xfrm>
            <a:prstGeom prst="rect">
              <a:avLst/>
            </a:prstGeom>
            <a:noFill/>
          </p:spPr>
          <p:txBody>
            <a:bodyPr wrap="none" rtlCol="0">
              <a:spAutoFit/>
            </a:bodyPr>
            <a:lstStyle/>
            <a:p>
              <a:pPr algn="ctr"/>
              <a:r>
                <a:rPr lang="en-US" dirty="0"/>
                <a:t>Number of genes with </a:t>
              </a:r>
            </a:p>
            <a:p>
              <a:pPr algn="ctr"/>
              <a:r>
                <a:rPr lang="en-US" dirty="0"/>
                <a:t>eQTL identified</a:t>
              </a:r>
            </a:p>
          </p:txBody>
        </p:sp>
        <p:sp>
          <p:nvSpPr>
            <p:cNvPr id="52" name="TextBox 51"/>
            <p:cNvSpPr txBox="1"/>
            <p:nvPr/>
          </p:nvSpPr>
          <p:spPr>
            <a:xfrm>
              <a:off x="3938652" y="5010142"/>
              <a:ext cx="374647" cy="251336"/>
            </a:xfrm>
            <a:prstGeom prst="rect">
              <a:avLst/>
            </a:prstGeom>
            <a:noFill/>
          </p:spPr>
          <p:txBody>
            <a:bodyPr wrap="none" rtlCol="0">
              <a:spAutoFit/>
            </a:bodyPr>
            <a:lstStyle/>
            <a:p>
              <a:r>
                <a:rPr lang="en-US" sz="1400" dirty="0"/>
                <a:t>200</a:t>
              </a:r>
            </a:p>
          </p:txBody>
        </p:sp>
        <p:sp>
          <p:nvSpPr>
            <p:cNvPr id="53" name="TextBox 52"/>
            <p:cNvSpPr txBox="1"/>
            <p:nvPr/>
          </p:nvSpPr>
          <p:spPr>
            <a:xfrm>
              <a:off x="4509225" y="5010142"/>
              <a:ext cx="374647" cy="251336"/>
            </a:xfrm>
            <a:prstGeom prst="rect">
              <a:avLst/>
            </a:prstGeom>
            <a:noFill/>
          </p:spPr>
          <p:txBody>
            <a:bodyPr wrap="none" rtlCol="0">
              <a:spAutoFit/>
            </a:bodyPr>
            <a:lstStyle/>
            <a:p>
              <a:r>
                <a:rPr lang="en-US" sz="1400" dirty="0"/>
                <a:t>400</a:t>
              </a:r>
            </a:p>
          </p:txBody>
        </p:sp>
        <p:sp>
          <p:nvSpPr>
            <p:cNvPr id="54" name="TextBox 53"/>
            <p:cNvSpPr txBox="1"/>
            <p:nvPr/>
          </p:nvSpPr>
          <p:spPr>
            <a:xfrm>
              <a:off x="5069122" y="5010142"/>
              <a:ext cx="374647" cy="251336"/>
            </a:xfrm>
            <a:prstGeom prst="rect">
              <a:avLst/>
            </a:prstGeom>
            <a:noFill/>
          </p:spPr>
          <p:txBody>
            <a:bodyPr wrap="none" rtlCol="0">
              <a:spAutoFit/>
            </a:bodyPr>
            <a:lstStyle/>
            <a:p>
              <a:r>
                <a:rPr lang="en-US" sz="1400" dirty="0"/>
                <a:t>600</a:t>
              </a:r>
            </a:p>
          </p:txBody>
        </p:sp>
        <p:sp>
          <p:nvSpPr>
            <p:cNvPr id="55" name="TextBox 54"/>
            <p:cNvSpPr txBox="1"/>
            <p:nvPr/>
          </p:nvSpPr>
          <p:spPr>
            <a:xfrm>
              <a:off x="5634747" y="5010142"/>
              <a:ext cx="374647" cy="251336"/>
            </a:xfrm>
            <a:prstGeom prst="rect">
              <a:avLst/>
            </a:prstGeom>
            <a:noFill/>
          </p:spPr>
          <p:txBody>
            <a:bodyPr wrap="none" rtlCol="0">
              <a:spAutoFit/>
            </a:bodyPr>
            <a:lstStyle/>
            <a:p>
              <a:r>
                <a:rPr lang="en-US" sz="1400" dirty="0"/>
                <a:t>800</a:t>
              </a:r>
            </a:p>
          </p:txBody>
        </p:sp>
        <p:sp>
          <p:nvSpPr>
            <p:cNvPr id="56" name="TextBox 55"/>
            <p:cNvSpPr txBox="1"/>
            <p:nvPr/>
          </p:nvSpPr>
          <p:spPr>
            <a:xfrm>
              <a:off x="6145499" y="5010141"/>
              <a:ext cx="449262" cy="251336"/>
            </a:xfrm>
            <a:prstGeom prst="rect">
              <a:avLst/>
            </a:prstGeom>
            <a:noFill/>
          </p:spPr>
          <p:txBody>
            <a:bodyPr wrap="none" rtlCol="0">
              <a:spAutoFit/>
            </a:bodyPr>
            <a:lstStyle/>
            <a:p>
              <a:r>
                <a:rPr lang="en-US" sz="1400" dirty="0"/>
                <a:t>1000</a:t>
              </a:r>
            </a:p>
          </p:txBody>
        </p:sp>
        <p:sp>
          <p:nvSpPr>
            <p:cNvPr id="57" name="TextBox 56"/>
            <p:cNvSpPr txBox="1"/>
            <p:nvPr/>
          </p:nvSpPr>
          <p:spPr>
            <a:xfrm>
              <a:off x="4519706" y="5208168"/>
              <a:ext cx="1002672" cy="301603"/>
            </a:xfrm>
            <a:prstGeom prst="rect">
              <a:avLst/>
            </a:prstGeom>
            <a:noFill/>
          </p:spPr>
          <p:txBody>
            <a:bodyPr wrap="none" rtlCol="0">
              <a:spAutoFit/>
            </a:bodyPr>
            <a:lstStyle/>
            <a:p>
              <a:r>
                <a:rPr lang="en-US" dirty="0"/>
                <a:t>Cohort size</a:t>
              </a:r>
            </a:p>
          </p:txBody>
        </p:sp>
      </p:grpSp>
      <p:sp>
        <p:nvSpPr>
          <p:cNvPr id="3" name="TextBox 2"/>
          <p:cNvSpPr txBox="1"/>
          <p:nvPr/>
        </p:nvSpPr>
        <p:spPr>
          <a:xfrm>
            <a:off x="7190598" y="6488668"/>
            <a:ext cx="3134191" cy="369332"/>
          </a:xfrm>
          <a:prstGeom prst="rect">
            <a:avLst/>
          </a:prstGeom>
          <a:noFill/>
        </p:spPr>
        <p:txBody>
          <a:bodyPr wrap="none" rtlCol="0">
            <a:spAutoFit/>
          </a:bodyPr>
          <a:lstStyle/>
          <a:p>
            <a:r>
              <a:rPr lang="en-US" dirty="0"/>
              <a:t>Battle, Genome Research, 2014</a:t>
            </a:r>
          </a:p>
        </p:txBody>
      </p:sp>
      <p:sp>
        <p:nvSpPr>
          <p:cNvPr id="4" name="Title 3"/>
          <p:cNvSpPr>
            <a:spLocks noGrp="1"/>
          </p:cNvSpPr>
          <p:nvPr>
            <p:ph type="title"/>
          </p:nvPr>
        </p:nvSpPr>
        <p:spPr>
          <a:xfrm>
            <a:off x="976101" y="173808"/>
            <a:ext cx="10515600" cy="951643"/>
          </a:xfrm>
        </p:spPr>
        <p:txBody>
          <a:bodyPr/>
          <a:lstStyle/>
          <a:p>
            <a:r>
              <a:rPr lang="en-US" dirty="0"/>
              <a:t>Prevalence of eQTLs</a:t>
            </a:r>
          </a:p>
        </p:txBody>
      </p:sp>
    </p:spTree>
    <p:extLst>
      <p:ext uri="{BB962C8B-B14F-4D97-AF65-F5344CB8AC3E}">
        <p14:creationId xmlns:p14="http://schemas.microsoft.com/office/powerpoint/2010/main" val="537691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GTEx</a:t>
            </a:r>
            <a:r>
              <a:rPr lang="en-US" dirty="0"/>
              <a:t> Project</a:t>
            </a:r>
          </a:p>
        </p:txBody>
      </p:sp>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4653053"/>
            <a:ext cx="8713558" cy="1219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20" name="Straight Connector 19"/>
          <p:cNvCxnSpPr/>
          <p:nvPr/>
        </p:nvCxnSpPr>
        <p:spPr>
          <a:xfrm>
            <a:off x="1981200" y="6463268"/>
            <a:ext cx="84087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419600" y="6234668"/>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1200" y="6310868"/>
            <a:ext cx="2438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81200" y="6234668"/>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81200" y="6387068"/>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389958" y="6387068"/>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439400" y="5817951"/>
            <a:ext cx="1256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39400" y="4674948"/>
            <a:ext cx="1256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0501313" y="4674950"/>
            <a:ext cx="0" cy="1143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356810" y="4267516"/>
            <a:ext cx="1223975"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44 </a:t>
            </a:r>
            <a:r>
              <a:rPr lang="en-US" dirty="0">
                <a:latin typeface="Arial" panose="020B0604020202020204" pitchFamily="34" charset="0"/>
                <a:cs typeface="Arial" panose="020B0604020202020204" pitchFamily="34" charset="0"/>
              </a:rPr>
              <a:t>tissues</a:t>
            </a:r>
          </a:p>
        </p:txBody>
      </p:sp>
      <p:sp>
        <p:nvSpPr>
          <p:cNvPr id="30" name="TextBox 29"/>
          <p:cNvSpPr txBox="1"/>
          <p:nvPr/>
        </p:nvSpPr>
        <p:spPr>
          <a:xfrm>
            <a:off x="6425345" y="5955271"/>
            <a:ext cx="407894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449 individuals (RNA-seq + genotype)</a:t>
            </a:r>
          </a:p>
        </p:txBody>
      </p:sp>
      <p:sp>
        <p:nvSpPr>
          <p:cNvPr id="31" name="TextBox 30"/>
          <p:cNvSpPr txBox="1"/>
          <p:nvPr/>
        </p:nvSpPr>
        <p:spPr>
          <a:xfrm>
            <a:off x="1929539" y="5941536"/>
            <a:ext cx="2463911"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116 individuals (WGS)</a:t>
            </a:r>
            <a:endParaRPr lang="en-US" dirty="0">
              <a:latin typeface="Arial" panose="020B0604020202020204" pitchFamily="34" charset="0"/>
              <a:cs typeface="Arial" panose="020B0604020202020204" pitchFamily="34" charset="0"/>
            </a:endParaRP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614" y="1101703"/>
            <a:ext cx="4102112" cy="2803684"/>
          </a:xfrm>
          <a:prstGeom prst="rect">
            <a:avLst/>
          </a:prstGeom>
        </p:spPr>
      </p:pic>
      <p:sp>
        <p:nvSpPr>
          <p:cNvPr id="33" name="TextBox 32"/>
          <p:cNvSpPr txBox="1"/>
          <p:nvPr/>
        </p:nvSpPr>
        <p:spPr>
          <a:xfrm>
            <a:off x="1981201" y="1246247"/>
            <a:ext cx="4226692" cy="2882840"/>
          </a:xfrm>
          <a:prstGeom prst="rect">
            <a:avLst/>
          </a:prstGeom>
          <a:noFill/>
        </p:spPr>
        <p:txBody>
          <a:bodyPr wrap="square" rtlCol="0">
            <a:spAutoFit/>
          </a:bodyPr>
          <a:lstStyle/>
          <a:p>
            <a:pPr>
              <a:lnSpc>
                <a:spcPct val="150000"/>
              </a:lnSpc>
            </a:pPr>
            <a:r>
              <a:rPr lang="en-US" sz="2200" b="1" dirty="0" err="1">
                <a:solidFill>
                  <a:srgbClr val="002060"/>
                </a:solidFill>
                <a:latin typeface="Arial" panose="020B0604020202020204" pitchFamily="34" charset="0"/>
                <a:cs typeface="Arial" panose="020B0604020202020204" pitchFamily="34" charset="0"/>
              </a:rPr>
              <a:t>GTEx</a:t>
            </a:r>
            <a:r>
              <a:rPr lang="en-US" sz="2200" b="1" dirty="0">
                <a:solidFill>
                  <a:srgbClr val="002060"/>
                </a:solidFill>
                <a:latin typeface="Arial" panose="020B0604020202020204" pitchFamily="34" charset="0"/>
                <a:cs typeface="Arial" panose="020B0604020202020204" pitchFamily="34" charset="0"/>
              </a:rPr>
              <a:t> Consortium v6p data</a:t>
            </a:r>
          </a:p>
          <a:p>
            <a:pPr marL="342900" indent="-342900">
              <a:lnSpc>
                <a:spcPct val="150000"/>
              </a:lnSpc>
              <a:buFont typeface="Arial"/>
              <a:buChar char="•"/>
            </a:pPr>
            <a:r>
              <a:rPr lang="en-US" sz="2000" dirty="0">
                <a:solidFill>
                  <a:srgbClr val="002060"/>
                </a:solidFill>
                <a:latin typeface="Arial" panose="020B0604020202020204" pitchFamily="34" charset="0"/>
                <a:cs typeface="Arial" panose="020B0604020202020204" pitchFamily="34" charset="0"/>
              </a:rPr>
              <a:t>449 genotyped donors</a:t>
            </a:r>
          </a:p>
          <a:p>
            <a:pPr marL="342900" indent="-342900">
              <a:lnSpc>
                <a:spcPct val="150000"/>
              </a:lnSpc>
              <a:buFont typeface="Arial"/>
              <a:buChar char="•"/>
            </a:pPr>
            <a:r>
              <a:rPr lang="en-US" sz="2000" dirty="0">
                <a:solidFill>
                  <a:srgbClr val="002060"/>
                </a:solidFill>
                <a:latin typeface="Arial" panose="020B0604020202020204" pitchFamily="34" charset="0"/>
                <a:cs typeface="Arial" panose="020B0604020202020204" pitchFamily="34" charset="0"/>
              </a:rPr>
              <a:t>7051 gene expression samples</a:t>
            </a:r>
          </a:p>
          <a:p>
            <a:pPr marL="342900" indent="-342900">
              <a:lnSpc>
                <a:spcPct val="150000"/>
              </a:lnSpc>
              <a:buFont typeface="Arial"/>
              <a:buChar char="•"/>
            </a:pPr>
            <a:r>
              <a:rPr lang="en-US" sz="2000" dirty="0">
                <a:solidFill>
                  <a:srgbClr val="002060"/>
                </a:solidFill>
                <a:latin typeface="Arial" panose="020B0604020202020204" pitchFamily="34" charset="0"/>
                <a:cs typeface="Arial" panose="020B0604020202020204" pitchFamily="34" charset="0"/>
              </a:rPr>
              <a:t>42 post-mortem tissues</a:t>
            </a:r>
          </a:p>
          <a:p>
            <a:pPr marL="800100" lvl="1" indent="-342900">
              <a:lnSpc>
                <a:spcPct val="150000"/>
              </a:lnSpc>
              <a:buFont typeface="Arial"/>
              <a:buChar char="•"/>
            </a:pPr>
            <a:r>
              <a:rPr lang="en-US" sz="2000" dirty="0">
                <a:solidFill>
                  <a:srgbClr val="002060"/>
                </a:solidFill>
                <a:latin typeface="Arial" panose="020B0604020202020204" pitchFamily="34" charset="0"/>
                <a:cs typeface="Arial" panose="020B0604020202020204" pitchFamily="34" charset="0"/>
              </a:rPr>
              <a:t>31 solid-organ tissues</a:t>
            </a:r>
          </a:p>
          <a:p>
            <a:pPr marL="800100" lvl="1" indent="-342900">
              <a:lnSpc>
                <a:spcPct val="150000"/>
              </a:lnSpc>
              <a:buFont typeface="Arial"/>
              <a:buChar char="•"/>
            </a:pPr>
            <a:r>
              <a:rPr lang="en-US" sz="2000" dirty="0">
                <a:solidFill>
                  <a:srgbClr val="002060"/>
                </a:solidFill>
                <a:latin typeface="Arial" panose="020B0604020202020204" pitchFamily="34" charset="0"/>
                <a:cs typeface="Arial" panose="020B0604020202020204" pitchFamily="34" charset="0"/>
              </a:rPr>
              <a:t>10 brain </a:t>
            </a:r>
            <a:r>
              <a:rPr lang="en-US" sz="2000" dirty="0" err="1">
                <a:solidFill>
                  <a:srgbClr val="002060"/>
                </a:solidFill>
                <a:latin typeface="Arial" panose="020B0604020202020204" pitchFamily="34" charset="0"/>
                <a:cs typeface="Arial" panose="020B0604020202020204" pitchFamily="34" charset="0"/>
              </a:rPr>
              <a:t>subregions</a:t>
            </a:r>
            <a:endParaRPr lang="en-US" sz="2000" dirty="0">
              <a:solidFill>
                <a:srgbClr val="002060"/>
              </a:solidFill>
              <a:latin typeface="Arial" panose="020B0604020202020204" pitchFamily="34" charset="0"/>
              <a:cs typeface="Arial" panose="020B0604020202020204" pitchFamily="34" charset="0"/>
            </a:endParaRPr>
          </a:p>
        </p:txBody>
      </p:sp>
      <p:sp>
        <p:nvSpPr>
          <p:cNvPr id="18" name="TextBox 17"/>
          <p:cNvSpPr txBox="1"/>
          <p:nvPr/>
        </p:nvSpPr>
        <p:spPr>
          <a:xfrm>
            <a:off x="6940605" y="6582851"/>
            <a:ext cx="4452508"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The </a:t>
            </a:r>
            <a:r>
              <a:rPr lang="en-US" sz="1400" dirty="0" err="1"/>
              <a:t>GTEx</a:t>
            </a:r>
            <a:r>
              <a:rPr lang="en-US" sz="1400" dirty="0"/>
              <a:t> Consortium, Nature 2017</a:t>
            </a:r>
          </a:p>
        </p:txBody>
      </p:sp>
    </p:spTree>
    <p:extLst>
      <p:ext uri="{BB962C8B-B14F-4D97-AF65-F5344CB8AC3E}">
        <p14:creationId xmlns:p14="http://schemas.microsoft.com/office/powerpoint/2010/main" val="2407783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513" y="104771"/>
            <a:ext cx="10515600" cy="1325563"/>
          </a:xfrm>
        </p:spPr>
        <p:txBody>
          <a:bodyPr>
            <a:normAutofit/>
          </a:bodyPr>
          <a:lstStyle/>
          <a:p>
            <a:r>
              <a:rPr lang="en-US" dirty="0"/>
              <a:t>Genetic effects across human tissues</a:t>
            </a:r>
          </a:p>
        </p:txBody>
      </p:sp>
      <p:pic>
        <p:nvPicPr>
          <p:cNvPr id="5" name="Picture 4" descr="figure1_minimal.pdf"/>
          <p:cNvPicPr>
            <a:picLocks noChangeAspect="1"/>
          </p:cNvPicPr>
          <p:nvPr/>
        </p:nvPicPr>
        <p:blipFill rotWithShape="1">
          <a:blip r:embed="rId2">
            <a:extLst>
              <a:ext uri="{28A0092B-C50C-407E-A947-70E740481C1C}">
                <a14:useLocalDpi xmlns:a14="http://schemas.microsoft.com/office/drawing/2010/main" val="0"/>
              </a:ext>
            </a:extLst>
          </a:blip>
          <a:srcRect r="41634"/>
          <a:stretch/>
        </p:blipFill>
        <p:spPr>
          <a:xfrm>
            <a:off x="2833165" y="1064812"/>
            <a:ext cx="5377590" cy="5923555"/>
          </a:xfrm>
          <a:prstGeom prst="rect">
            <a:avLst/>
          </a:prstGeom>
        </p:spPr>
      </p:pic>
      <p:sp>
        <p:nvSpPr>
          <p:cNvPr id="3" name="Rectangle 2"/>
          <p:cNvSpPr/>
          <p:nvPr/>
        </p:nvSpPr>
        <p:spPr>
          <a:xfrm>
            <a:off x="1735677" y="1694751"/>
            <a:ext cx="388074" cy="3494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810542" y="1075044"/>
            <a:ext cx="259432" cy="3856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940605" y="6582851"/>
            <a:ext cx="4452508"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The </a:t>
            </a:r>
            <a:r>
              <a:rPr lang="en-US" sz="1400" dirty="0" err="1"/>
              <a:t>GTEx</a:t>
            </a:r>
            <a:r>
              <a:rPr lang="en-US" sz="1400" dirty="0"/>
              <a:t> Consortium, Nature 2017</a:t>
            </a:r>
          </a:p>
        </p:txBody>
      </p:sp>
      <p:sp>
        <p:nvSpPr>
          <p:cNvPr id="6" name="TextBox 5"/>
          <p:cNvSpPr txBox="1"/>
          <p:nvPr/>
        </p:nvSpPr>
        <p:spPr>
          <a:xfrm>
            <a:off x="8098216" y="1694750"/>
            <a:ext cx="2520125" cy="2862322"/>
          </a:xfrm>
          <a:prstGeom prst="rect">
            <a:avLst/>
          </a:prstGeom>
          <a:noFill/>
        </p:spPr>
        <p:txBody>
          <a:bodyPr wrap="square" rtlCol="0">
            <a:spAutoFit/>
          </a:bodyPr>
          <a:lstStyle/>
          <a:p>
            <a:r>
              <a:rPr lang="en-US" u="sng" dirty="0"/>
              <a:t>Total unique eQTL genes:</a:t>
            </a:r>
          </a:p>
          <a:p>
            <a:r>
              <a:rPr lang="en-US" dirty="0" err="1"/>
              <a:t>Cis</a:t>
            </a:r>
            <a:r>
              <a:rPr lang="en-US" dirty="0"/>
              <a:t>: 19,725 (FDR 5%)</a:t>
            </a:r>
          </a:p>
          <a:p>
            <a:r>
              <a:rPr lang="en-US" dirty="0"/>
              <a:t>Trans: 93 (FDR 10%)</a:t>
            </a:r>
          </a:p>
          <a:p>
            <a:endParaRPr lang="en-US" dirty="0"/>
          </a:p>
          <a:p>
            <a:r>
              <a:rPr lang="en-US" u="sng" dirty="0"/>
              <a:t>Most </a:t>
            </a:r>
            <a:r>
              <a:rPr lang="en-US" u="sng" dirty="0" err="1"/>
              <a:t>cis</a:t>
            </a:r>
            <a:r>
              <a:rPr lang="en-US" u="sng" dirty="0"/>
              <a:t> per tissue:</a:t>
            </a:r>
          </a:p>
          <a:p>
            <a:r>
              <a:rPr lang="en-US" dirty="0"/>
              <a:t>8,087 </a:t>
            </a:r>
            <a:r>
              <a:rPr lang="en-US" dirty="0" err="1"/>
              <a:t>Tibial</a:t>
            </a:r>
            <a:r>
              <a:rPr lang="en-US" dirty="0"/>
              <a:t> nerve (N=256)</a:t>
            </a:r>
          </a:p>
          <a:p>
            <a:endParaRPr lang="en-US" dirty="0"/>
          </a:p>
          <a:p>
            <a:r>
              <a:rPr lang="en-US" u="sng" dirty="0"/>
              <a:t>Most trans per tissue:</a:t>
            </a:r>
          </a:p>
          <a:p>
            <a:r>
              <a:rPr lang="en-US" dirty="0"/>
              <a:t>35 Testis (N=157)</a:t>
            </a:r>
          </a:p>
        </p:txBody>
      </p:sp>
      <p:sp>
        <p:nvSpPr>
          <p:cNvPr id="7" name="Rectangle 6"/>
          <p:cNvSpPr/>
          <p:nvPr/>
        </p:nvSpPr>
        <p:spPr>
          <a:xfrm>
            <a:off x="2833166" y="6053398"/>
            <a:ext cx="1840895" cy="9349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8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765300" y="76200"/>
            <a:ext cx="8648700" cy="944562"/>
          </a:xfrm>
        </p:spPr>
        <p:txBody>
          <a:bodyPr/>
          <a:lstStyle/>
          <a:p>
            <a:r>
              <a:rPr lang="en-US" altLang="en-US" sz="3600" dirty="0">
                <a:ea typeface="ＭＳ Ｐゴシック" pitchFamily="34" charset="-128"/>
              </a:rPr>
              <a:t>GWAS findings</a:t>
            </a:r>
          </a:p>
        </p:txBody>
      </p:sp>
      <p:sp>
        <p:nvSpPr>
          <p:cNvPr id="26627" name="Rectangle 3"/>
          <p:cNvSpPr>
            <a:spLocks noGrp="1" noChangeArrowheads="1"/>
          </p:cNvSpPr>
          <p:nvPr>
            <p:ph idx="1"/>
          </p:nvPr>
        </p:nvSpPr>
        <p:spPr>
          <a:xfrm>
            <a:off x="206286" y="1115939"/>
            <a:ext cx="3556000" cy="5549900"/>
          </a:xfrm>
        </p:spPr>
        <p:txBody>
          <a:bodyPr/>
          <a:lstStyle/>
          <a:p>
            <a:pPr>
              <a:lnSpc>
                <a:spcPct val="90000"/>
              </a:lnSpc>
            </a:pPr>
            <a:r>
              <a:rPr lang="en-US" altLang="en-US" dirty="0">
                <a:ea typeface="ＭＳ Ｐゴシック" pitchFamily="34" charset="-128"/>
              </a:rPr>
              <a:t>An avalanche of Genome Wide Association Studies (GWAS) in common diseases from 2005</a:t>
            </a:r>
          </a:p>
          <a:p>
            <a:pPr>
              <a:lnSpc>
                <a:spcPct val="90000"/>
              </a:lnSpc>
            </a:pPr>
            <a:r>
              <a:rPr lang="en-US" altLang="en-US" dirty="0">
                <a:ea typeface="ＭＳ Ｐゴシック" pitchFamily="34" charset="-128"/>
              </a:rPr>
              <a:t>Cost of WGS dropping rapidly</a:t>
            </a:r>
          </a:p>
          <a:p>
            <a:pPr>
              <a:lnSpc>
                <a:spcPct val="90000"/>
              </a:lnSpc>
            </a:pPr>
            <a:r>
              <a:rPr lang="en-US" altLang="en-US" dirty="0">
                <a:ea typeface="ＭＳ Ｐゴシック" pitchFamily="34" charset="-128"/>
              </a:rPr>
              <a:t>Rare mutations will shed light on the genetic underpinnings complex diseases</a:t>
            </a:r>
          </a:p>
        </p:txBody>
      </p:sp>
      <p:sp>
        <p:nvSpPr>
          <p:cNvPr id="2" name="Rectangle 1"/>
          <p:cNvSpPr/>
          <p:nvPr/>
        </p:nvSpPr>
        <p:spPr>
          <a:xfrm>
            <a:off x="5288723" y="6368588"/>
            <a:ext cx="5803718" cy="369332"/>
          </a:xfrm>
          <a:prstGeom prst="rect">
            <a:avLst/>
          </a:prstGeom>
        </p:spPr>
        <p:txBody>
          <a:bodyPr wrap="square">
            <a:spAutoFit/>
          </a:bodyPr>
          <a:lstStyle/>
          <a:p>
            <a:r>
              <a:rPr lang="en-US" altLang="en-US" b="1" dirty="0">
                <a:ea typeface="ＭＳ Ｐゴシック" pitchFamily="34" charset="-128"/>
              </a:rPr>
              <a:t>Published Genome-Wide Associations through 2012</a:t>
            </a:r>
          </a:p>
        </p:txBody>
      </p:sp>
      <p:pic>
        <p:nvPicPr>
          <p:cNvPr id="3" name="Picture 2">
            <a:extLst>
              <a:ext uri="{FF2B5EF4-FFF2-40B4-BE49-F238E27FC236}">
                <a16:creationId xmlns:a16="http://schemas.microsoft.com/office/drawing/2014/main" id="{A361A011-DD9B-29C4-928A-3F23DC6106C6}"/>
              </a:ext>
            </a:extLst>
          </p:cNvPr>
          <p:cNvPicPr>
            <a:picLocks noChangeAspect="1" noChangeArrowheads="1"/>
          </p:cNvPicPr>
          <p:nvPr/>
        </p:nvPicPr>
        <p:blipFill>
          <a:blip r:embed="rId3" cstate="print"/>
          <a:srcRect/>
          <a:stretch>
            <a:fillRect/>
          </a:stretch>
        </p:blipFill>
        <p:spPr bwMode="auto">
          <a:xfrm>
            <a:off x="3441082" y="872412"/>
            <a:ext cx="7079810" cy="5515010"/>
          </a:xfrm>
          <a:prstGeom prst="rect">
            <a:avLst/>
          </a:prstGeom>
          <a:noFill/>
          <a:ln w="9525">
            <a:noFill/>
            <a:miter lim="800000"/>
            <a:headEnd/>
            <a:tailEnd/>
          </a:ln>
        </p:spPr>
      </p:pic>
      <p:pic>
        <p:nvPicPr>
          <p:cNvPr id="4" name="Picture 3">
            <a:extLst>
              <a:ext uri="{FF2B5EF4-FFF2-40B4-BE49-F238E27FC236}">
                <a16:creationId xmlns:a16="http://schemas.microsoft.com/office/drawing/2014/main" id="{87E1B189-0342-7205-C9F9-5A6C7D8CF626}"/>
              </a:ext>
            </a:extLst>
          </p:cNvPr>
          <p:cNvPicPr>
            <a:picLocks noChangeAspect="1" noChangeArrowheads="1"/>
          </p:cNvPicPr>
          <p:nvPr/>
        </p:nvPicPr>
        <p:blipFill>
          <a:blip r:embed="rId4" cstate="print"/>
          <a:srcRect/>
          <a:stretch>
            <a:fillRect/>
          </a:stretch>
        </p:blipFill>
        <p:spPr bwMode="auto">
          <a:xfrm>
            <a:off x="10630968" y="2108849"/>
            <a:ext cx="1473246" cy="2815489"/>
          </a:xfrm>
          <a:prstGeom prst="rect">
            <a:avLst/>
          </a:prstGeom>
          <a:noFill/>
          <a:ln w="9525">
            <a:noFill/>
            <a:miter lim="800000"/>
            <a:headEnd/>
            <a:tailEnd/>
          </a:ln>
        </p:spPr>
      </p:pic>
      <p:sp>
        <p:nvSpPr>
          <p:cNvPr id="5" name="Rectangle 4">
            <a:extLst>
              <a:ext uri="{FF2B5EF4-FFF2-40B4-BE49-F238E27FC236}">
                <a16:creationId xmlns:a16="http://schemas.microsoft.com/office/drawing/2014/main" id="{AC8E8DD5-DBBB-28D5-E015-3B711BEA55EB}"/>
              </a:ext>
            </a:extLst>
          </p:cNvPr>
          <p:cNvSpPr/>
          <p:nvPr/>
        </p:nvSpPr>
        <p:spPr>
          <a:xfrm>
            <a:off x="166121" y="6408782"/>
            <a:ext cx="4650312" cy="307777"/>
          </a:xfrm>
          <a:prstGeom prst="rect">
            <a:avLst/>
          </a:prstGeom>
        </p:spPr>
        <p:txBody>
          <a:bodyPr wrap="none">
            <a:spAutoFit/>
          </a:bodyPr>
          <a:lstStyle/>
          <a:p>
            <a:r>
              <a:rPr lang="en-US" sz="1400" dirty="0"/>
              <a:t>NHGRI GWA Catalog:  http://www.genome.gov/GWAStudies/</a:t>
            </a:r>
          </a:p>
        </p:txBody>
      </p:sp>
    </p:spTree>
    <p:extLst>
      <p:ext uri="{BB962C8B-B14F-4D97-AF65-F5344CB8AC3E}">
        <p14:creationId xmlns:p14="http://schemas.microsoft.com/office/powerpoint/2010/main" val="3693918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513" y="113198"/>
            <a:ext cx="10515600" cy="1325563"/>
          </a:xfrm>
        </p:spPr>
        <p:txBody>
          <a:bodyPr/>
          <a:lstStyle/>
          <a:p>
            <a:r>
              <a:rPr lang="en-US" dirty="0"/>
              <a:t>Characterizing eQTLs across tissues</a:t>
            </a:r>
          </a:p>
        </p:txBody>
      </p:sp>
      <p:sp>
        <p:nvSpPr>
          <p:cNvPr id="3" name="Content Placeholder 2"/>
          <p:cNvSpPr>
            <a:spLocks noGrp="1"/>
          </p:cNvSpPr>
          <p:nvPr>
            <p:ph idx="1"/>
          </p:nvPr>
        </p:nvSpPr>
        <p:spPr>
          <a:xfrm>
            <a:off x="1981200" y="1219416"/>
            <a:ext cx="8229600" cy="959337"/>
          </a:xfrm>
        </p:spPr>
        <p:txBody>
          <a:bodyPr>
            <a:normAutofit/>
          </a:bodyPr>
          <a:lstStyle/>
          <a:p>
            <a:r>
              <a:rPr lang="en-US" dirty="0"/>
              <a:t>Cis-eQTL variants fall in tissue-specific regulatory elements (from Roadmap </a:t>
            </a:r>
            <a:r>
              <a:rPr lang="en-US" dirty="0" err="1"/>
              <a:t>Epigenomics</a:t>
            </a:r>
            <a:r>
              <a:rPr lang="en-US" dirty="0"/>
              <a:t>)</a:t>
            </a:r>
          </a:p>
        </p:txBody>
      </p:sp>
      <p:sp>
        <p:nvSpPr>
          <p:cNvPr id="6" name="TextBox 5"/>
          <p:cNvSpPr txBox="1"/>
          <p:nvPr/>
        </p:nvSpPr>
        <p:spPr>
          <a:xfrm>
            <a:off x="6940605" y="6582851"/>
            <a:ext cx="4452508"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The </a:t>
            </a:r>
            <a:r>
              <a:rPr lang="en-US" sz="1400" dirty="0" err="1"/>
              <a:t>GTEx</a:t>
            </a:r>
            <a:r>
              <a:rPr lang="en-US" sz="1400" dirty="0"/>
              <a:t> Consortium, Nature 2017</a:t>
            </a:r>
          </a:p>
        </p:txBody>
      </p:sp>
      <p:grpSp>
        <p:nvGrpSpPr>
          <p:cNvPr id="9" name="Group 8"/>
          <p:cNvGrpSpPr/>
          <p:nvPr/>
        </p:nvGrpSpPr>
        <p:grpSpPr>
          <a:xfrm>
            <a:off x="2635250" y="2261528"/>
            <a:ext cx="5286375" cy="4405850"/>
            <a:chOff x="4708779" y="2872158"/>
            <a:chExt cx="3978021" cy="3315422"/>
          </a:xfrm>
        </p:grpSpPr>
        <p:pic>
          <p:nvPicPr>
            <p:cNvPr id="4" name="Picture 3" descr="figure3_minimal.pdf"/>
            <p:cNvPicPr>
              <a:picLocks noChangeAspect="1"/>
            </p:cNvPicPr>
            <p:nvPr/>
          </p:nvPicPr>
          <p:blipFill rotWithShape="1">
            <a:blip r:embed="rId2">
              <a:extLst>
                <a:ext uri="{28A0092B-C50C-407E-A947-70E740481C1C}">
                  <a14:useLocalDpi xmlns:a14="http://schemas.microsoft.com/office/drawing/2010/main" val="0"/>
                </a:ext>
              </a:extLst>
            </a:blip>
            <a:srcRect r="66968" b="50316"/>
            <a:stretch/>
          </p:blipFill>
          <p:spPr>
            <a:xfrm>
              <a:off x="5380403" y="2872158"/>
              <a:ext cx="3306397" cy="3315422"/>
            </a:xfrm>
            <a:prstGeom prst="rect">
              <a:avLst/>
            </a:prstGeom>
          </p:spPr>
        </p:pic>
        <p:sp>
          <p:nvSpPr>
            <p:cNvPr id="7" name="Rectangle 6"/>
            <p:cNvSpPr/>
            <p:nvPr/>
          </p:nvSpPr>
          <p:spPr>
            <a:xfrm>
              <a:off x="5135193" y="2893902"/>
              <a:ext cx="617420" cy="27711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08779" y="2893902"/>
              <a:ext cx="617420" cy="27711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4977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539" y="122726"/>
            <a:ext cx="10515600" cy="1325563"/>
          </a:xfrm>
        </p:spPr>
        <p:txBody>
          <a:bodyPr/>
          <a:lstStyle/>
          <a:p>
            <a:r>
              <a:rPr lang="en-US" dirty="0"/>
              <a:t>Integrating genetic and transcriptomic data</a:t>
            </a:r>
          </a:p>
        </p:txBody>
      </p:sp>
      <p:sp>
        <p:nvSpPr>
          <p:cNvPr id="3" name="Content Placeholder 2"/>
          <p:cNvSpPr>
            <a:spLocks noGrp="1"/>
          </p:cNvSpPr>
          <p:nvPr>
            <p:ph idx="1"/>
          </p:nvPr>
        </p:nvSpPr>
        <p:spPr>
          <a:xfrm>
            <a:off x="2743201" y="1197859"/>
            <a:ext cx="7696199" cy="4894079"/>
          </a:xfrm>
        </p:spPr>
        <p:txBody>
          <a:bodyPr/>
          <a:lstStyle/>
          <a:p>
            <a:pPr marL="0" indent="0">
              <a:buNone/>
            </a:pPr>
            <a:r>
              <a:rPr lang="en-US" dirty="0"/>
              <a:t>Can expression data help detect more variants or explain more heritability?</a:t>
            </a:r>
          </a:p>
        </p:txBody>
      </p:sp>
      <p:sp>
        <p:nvSpPr>
          <p:cNvPr id="4" name="TextBox 3"/>
          <p:cNvSpPr txBox="1"/>
          <p:nvPr/>
        </p:nvSpPr>
        <p:spPr>
          <a:xfrm>
            <a:off x="9116992" y="6417560"/>
            <a:ext cx="1488100" cy="369332"/>
          </a:xfrm>
          <a:prstGeom prst="rect">
            <a:avLst/>
          </a:prstGeom>
          <a:noFill/>
        </p:spPr>
        <p:txBody>
          <a:bodyPr wrap="none" rtlCol="0">
            <a:spAutoFit/>
          </a:bodyPr>
          <a:lstStyle/>
          <a:p>
            <a:r>
              <a:rPr lang="en-US" dirty="0" err="1"/>
              <a:t>Pickrell</a:t>
            </a:r>
            <a:r>
              <a:rPr lang="en-US" dirty="0"/>
              <a:t>, 2014 </a:t>
            </a:r>
          </a:p>
        </p:txBody>
      </p:sp>
      <p:pic>
        <p:nvPicPr>
          <p:cNvPr id="5" name="Picture 4" descr="1-s2.0-S0002929714001062-gr2_lrg.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8339" y="2319104"/>
            <a:ext cx="4100170" cy="4151376"/>
          </a:xfrm>
          <a:prstGeom prst="rect">
            <a:avLst/>
          </a:prstGeom>
        </p:spPr>
      </p:pic>
      <p:sp>
        <p:nvSpPr>
          <p:cNvPr id="6" name="TextBox 5"/>
          <p:cNvSpPr txBox="1"/>
          <p:nvPr/>
        </p:nvSpPr>
        <p:spPr>
          <a:xfrm>
            <a:off x="1981200" y="2646513"/>
            <a:ext cx="4027163" cy="2585323"/>
          </a:xfrm>
          <a:prstGeom prst="rect">
            <a:avLst/>
          </a:prstGeom>
          <a:noFill/>
        </p:spPr>
        <p:txBody>
          <a:bodyPr wrap="square" rtlCol="0">
            <a:spAutoFit/>
          </a:bodyPr>
          <a:lstStyle/>
          <a:p>
            <a:r>
              <a:rPr lang="en-US" dirty="0"/>
              <a:t>New methods integrate diverse data to learn and apply priors to GWAS analysis and prediction scores</a:t>
            </a:r>
          </a:p>
          <a:p>
            <a:endParaRPr lang="en-US" dirty="0"/>
          </a:p>
          <a:p>
            <a:pPr marL="285750" indent="-285750">
              <a:buFont typeface="Arial"/>
              <a:buChar char="•"/>
            </a:pPr>
            <a:r>
              <a:rPr lang="en-US" dirty="0" err="1"/>
              <a:t>Pickrell</a:t>
            </a:r>
            <a:r>
              <a:rPr lang="en-US" dirty="0"/>
              <a:t> AJHG 2014 estimates 5% increase in loci detectable</a:t>
            </a:r>
          </a:p>
          <a:p>
            <a:pPr marL="285750" indent="-285750">
              <a:buFont typeface="Arial"/>
              <a:buChar char="•"/>
            </a:pPr>
            <a:endParaRPr lang="en-US" dirty="0"/>
          </a:p>
          <a:p>
            <a:pPr marL="285750" indent="-285750">
              <a:buFont typeface="Arial"/>
              <a:buChar char="•"/>
            </a:pPr>
            <a:r>
              <a:rPr lang="en-US" dirty="0" err="1"/>
              <a:t>Marigorta</a:t>
            </a:r>
            <a:r>
              <a:rPr lang="en-US" dirty="0"/>
              <a:t> NG 2017</a:t>
            </a:r>
          </a:p>
          <a:p>
            <a:r>
              <a:rPr lang="en-US" dirty="0"/>
              <a:t> </a:t>
            </a:r>
          </a:p>
        </p:txBody>
      </p:sp>
    </p:spTree>
    <p:extLst>
      <p:ext uri="{BB962C8B-B14F-4D97-AF65-F5344CB8AC3E}">
        <p14:creationId xmlns:p14="http://schemas.microsoft.com/office/powerpoint/2010/main" val="213868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t="10539"/>
          <a:stretch>
            <a:fillRect/>
          </a:stretch>
        </p:blipFill>
        <p:spPr bwMode="auto">
          <a:xfrm>
            <a:off x="1524000" y="533400"/>
            <a:ext cx="9144000" cy="6324600"/>
          </a:xfrm>
          <a:prstGeom prst="rect">
            <a:avLst/>
          </a:prstGeom>
          <a:noFill/>
          <a:ln w="9525">
            <a:noFill/>
            <a:miter lim="800000"/>
            <a:headEnd/>
            <a:tailEnd/>
          </a:ln>
        </p:spPr>
      </p:pic>
      <p:sp>
        <p:nvSpPr>
          <p:cNvPr id="5" name="Title 4"/>
          <p:cNvSpPr>
            <a:spLocks noGrp="1"/>
          </p:cNvSpPr>
          <p:nvPr>
            <p:ph type="title"/>
          </p:nvPr>
        </p:nvSpPr>
        <p:spPr>
          <a:xfrm>
            <a:off x="1981200" y="0"/>
            <a:ext cx="8229600" cy="685800"/>
          </a:xfrm>
        </p:spPr>
        <p:txBody>
          <a:bodyPr>
            <a:normAutofit fontScale="90000"/>
          </a:bodyPr>
          <a:lstStyle/>
          <a:p>
            <a:r>
              <a:rPr lang="en-US" dirty="0"/>
              <a:t>Genome-wide significant SNPs by MAF</a:t>
            </a:r>
          </a:p>
        </p:txBody>
      </p:sp>
      <p:sp>
        <p:nvSpPr>
          <p:cNvPr id="7" name="Rectangle 6"/>
          <p:cNvSpPr/>
          <p:nvPr/>
        </p:nvSpPr>
        <p:spPr>
          <a:xfrm>
            <a:off x="1600200" y="6400801"/>
            <a:ext cx="3593420" cy="307777"/>
          </a:xfrm>
          <a:prstGeom prst="rect">
            <a:avLst/>
          </a:prstGeom>
        </p:spPr>
        <p:txBody>
          <a:bodyPr wrap="none">
            <a:spAutoFit/>
          </a:bodyPr>
          <a:lstStyle/>
          <a:p>
            <a:r>
              <a:rPr lang="en-US" sz="1400" dirty="0"/>
              <a:t>5,783 SNPs from GWAS Catalog with p≤5x10</a:t>
            </a:r>
            <a:r>
              <a:rPr lang="en-US" sz="1400" baseline="30000" dirty="0"/>
              <a:t>-8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t="10539"/>
          <a:stretch>
            <a:fillRect/>
          </a:stretch>
        </p:blipFill>
        <p:spPr bwMode="auto">
          <a:xfrm>
            <a:off x="1524000" y="533400"/>
            <a:ext cx="9144000" cy="6324600"/>
          </a:xfrm>
          <a:prstGeom prst="rect">
            <a:avLst/>
          </a:prstGeom>
          <a:noFill/>
          <a:ln w="9525">
            <a:noFill/>
            <a:miter lim="800000"/>
            <a:headEnd/>
            <a:tailEnd/>
          </a:ln>
        </p:spPr>
      </p:pic>
      <p:sp>
        <p:nvSpPr>
          <p:cNvPr id="5" name="Title 4"/>
          <p:cNvSpPr>
            <a:spLocks noGrp="1"/>
          </p:cNvSpPr>
          <p:nvPr>
            <p:ph type="title"/>
          </p:nvPr>
        </p:nvSpPr>
        <p:spPr>
          <a:xfrm>
            <a:off x="1981200" y="0"/>
            <a:ext cx="8229600" cy="685800"/>
          </a:xfrm>
        </p:spPr>
        <p:txBody>
          <a:bodyPr>
            <a:normAutofit fontScale="90000"/>
          </a:bodyPr>
          <a:lstStyle/>
          <a:p>
            <a:r>
              <a:rPr lang="en-US" dirty="0"/>
              <a:t>Genome-wide significant SNPs by MAF</a:t>
            </a:r>
          </a:p>
        </p:txBody>
      </p:sp>
      <p:sp>
        <p:nvSpPr>
          <p:cNvPr id="7" name="Rectangle 6"/>
          <p:cNvSpPr/>
          <p:nvPr/>
        </p:nvSpPr>
        <p:spPr>
          <a:xfrm>
            <a:off x="1600200" y="6400801"/>
            <a:ext cx="3593420" cy="307777"/>
          </a:xfrm>
          <a:prstGeom prst="rect">
            <a:avLst/>
          </a:prstGeom>
        </p:spPr>
        <p:txBody>
          <a:bodyPr wrap="none">
            <a:spAutoFit/>
          </a:bodyPr>
          <a:lstStyle/>
          <a:p>
            <a:r>
              <a:rPr lang="en-US" sz="1400" dirty="0"/>
              <a:t>5,783 SNPs from GWAS Catalog with p≤5x10</a:t>
            </a:r>
            <a:r>
              <a:rPr lang="en-US" sz="1400" baseline="30000" dirty="0"/>
              <a:t>-8</a:t>
            </a:r>
          </a:p>
        </p:txBody>
      </p:sp>
      <p:sp>
        <p:nvSpPr>
          <p:cNvPr id="8" name="Content Placeholder 2"/>
          <p:cNvSpPr txBox="1">
            <a:spLocks/>
          </p:cNvSpPr>
          <p:nvPr/>
        </p:nvSpPr>
        <p:spPr>
          <a:xfrm>
            <a:off x="3342442" y="996518"/>
            <a:ext cx="3840480" cy="1799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lvl="0">
              <a:spcBef>
                <a:spcPct val="20000"/>
              </a:spcBef>
            </a:pPr>
            <a:r>
              <a:rPr lang="en-US" sz="2400" dirty="0">
                <a:solidFill>
                  <a:schemeClr val="bg1"/>
                </a:solidFill>
              </a:rPr>
              <a:t>Common associated variants:</a:t>
            </a:r>
          </a:p>
          <a:p>
            <a:pPr marL="342900" indent="-342900">
              <a:spcBef>
                <a:spcPct val="20000"/>
              </a:spcBef>
              <a:buFont typeface="Arial" pitchFamily="34" charset="0"/>
              <a:buChar char="•"/>
            </a:pPr>
            <a:r>
              <a:rPr lang="en-US" sz="2400" dirty="0">
                <a:solidFill>
                  <a:schemeClr val="bg1"/>
                </a:solidFill>
              </a:rPr>
              <a:t>Have small effect sizes</a:t>
            </a:r>
          </a:p>
          <a:p>
            <a:pPr marL="342900" indent="-342900">
              <a:spcBef>
                <a:spcPct val="20000"/>
              </a:spcBef>
              <a:buFont typeface="Arial" pitchFamily="34" charset="0"/>
              <a:buChar char="•"/>
            </a:pPr>
            <a:r>
              <a:rPr lang="en-US" sz="2400" dirty="0">
                <a:solidFill>
                  <a:schemeClr val="bg1"/>
                </a:solidFill>
              </a:rPr>
              <a:t>Explain modest proportion of total genetic heritability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t="10539"/>
          <a:stretch>
            <a:fillRect/>
          </a:stretch>
        </p:blipFill>
        <p:spPr bwMode="auto">
          <a:xfrm>
            <a:off x="1524000" y="533400"/>
            <a:ext cx="9144000" cy="6324600"/>
          </a:xfrm>
          <a:prstGeom prst="rect">
            <a:avLst/>
          </a:prstGeom>
          <a:noFill/>
          <a:ln w="9525">
            <a:noFill/>
            <a:miter lim="800000"/>
            <a:headEnd/>
            <a:tailEnd/>
          </a:ln>
        </p:spPr>
      </p:pic>
      <p:sp>
        <p:nvSpPr>
          <p:cNvPr id="5" name="Title 4"/>
          <p:cNvSpPr>
            <a:spLocks noGrp="1"/>
          </p:cNvSpPr>
          <p:nvPr>
            <p:ph type="title"/>
          </p:nvPr>
        </p:nvSpPr>
        <p:spPr>
          <a:xfrm>
            <a:off x="1981200" y="0"/>
            <a:ext cx="8229600" cy="685800"/>
          </a:xfrm>
        </p:spPr>
        <p:txBody>
          <a:bodyPr>
            <a:normAutofit fontScale="90000"/>
          </a:bodyPr>
          <a:lstStyle/>
          <a:p>
            <a:r>
              <a:rPr lang="en-US" dirty="0"/>
              <a:t>Genome-wide significant SNPs by MAF</a:t>
            </a:r>
          </a:p>
        </p:txBody>
      </p:sp>
      <p:sp>
        <p:nvSpPr>
          <p:cNvPr id="7" name="Rectangle 6"/>
          <p:cNvSpPr/>
          <p:nvPr/>
        </p:nvSpPr>
        <p:spPr>
          <a:xfrm>
            <a:off x="1600200" y="6400801"/>
            <a:ext cx="3593420" cy="307777"/>
          </a:xfrm>
          <a:prstGeom prst="rect">
            <a:avLst/>
          </a:prstGeom>
        </p:spPr>
        <p:txBody>
          <a:bodyPr wrap="none">
            <a:spAutoFit/>
          </a:bodyPr>
          <a:lstStyle/>
          <a:p>
            <a:r>
              <a:rPr lang="en-US" sz="1400" dirty="0"/>
              <a:t>5,783 SNPs from GWAS Catalog with p≤5x10</a:t>
            </a:r>
            <a:r>
              <a:rPr lang="en-US" sz="1400" baseline="30000" dirty="0"/>
              <a:t>-8</a:t>
            </a:r>
          </a:p>
        </p:txBody>
      </p:sp>
      <p:sp>
        <p:nvSpPr>
          <p:cNvPr id="8" name="Content Placeholder 2"/>
          <p:cNvSpPr txBox="1">
            <a:spLocks/>
          </p:cNvSpPr>
          <p:nvPr/>
        </p:nvSpPr>
        <p:spPr>
          <a:xfrm>
            <a:off x="3342440" y="996517"/>
            <a:ext cx="384048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marL="344488" lvl="1" indent="-344488">
              <a:spcBef>
                <a:spcPct val="20000"/>
              </a:spcBef>
            </a:pPr>
            <a:r>
              <a:rPr lang="en-US" sz="2400" dirty="0">
                <a:solidFill>
                  <a:schemeClr val="bg1"/>
                </a:solidFill>
              </a:rPr>
              <a:t>Low-frequency and rare associated variants may:</a:t>
            </a:r>
          </a:p>
          <a:p>
            <a:pPr marL="344488" lvl="1" indent="-344488">
              <a:spcBef>
                <a:spcPct val="20000"/>
              </a:spcBef>
              <a:buFont typeface="Arial" pitchFamily="34" charset="0"/>
              <a:buChar char="•"/>
            </a:pPr>
            <a:r>
              <a:rPr lang="en-US" sz="2400" dirty="0">
                <a:solidFill>
                  <a:schemeClr val="bg1"/>
                </a:solidFill>
              </a:rPr>
              <a:t>Have larger effect sizes</a:t>
            </a:r>
          </a:p>
          <a:p>
            <a:pPr marL="344488" lvl="1" indent="-344488">
              <a:spcBef>
                <a:spcPct val="20000"/>
              </a:spcBef>
              <a:buFont typeface="Arial" pitchFamily="34" charset="0"/>
              <a:buChar char="•"/>
            </a:pPr>
            <a:r>
              <a:rPr lang="en-US" sz="2400" dirty="0">
                <a:solidFill>
                  <a:schemeClr val="bg1"/>
                </a:solidFill>
              </a:rPr>
              <a:t>Explain larger proportion of trait heritability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TotalTime>
  <Words>2825</Words>
  <Application>Microsoft Office PowerPoint</Application>
  <PresentationFormat>Widescreen</PresentationFormat>
  <Paragraphs>926</Paragraphs>
  <Slides>61</Slides>
  <Notes>12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71" baseType="lpstr">
      <vt:lpstr>Arial</vt:lpstr>
      <vt:lpstr>Calibri</vt:lpstr>
      <vt:lpstr>Calibri Light</vt:lpstr>
      <vt:lpstr>Comic Sans MS</vt:lpstr>
      <vt:lpstr>StarSymbol</vt:lpstr>
      <vt:lpstr>Symbol</vt:lpstr>
      <vt:lpstr>Times New Roman</vt:lpstr>
      <vt:lpstr>Office Theme</vt:lpstr>
      <vt:lpstr>Equation</vt:lpstr>
      <vt:lpstr>Adobe Photoshop Image</vt:lpstr>
      <vt:lpstr>Lecture 4:  Genome Wide Association Studies</vt:lpstr>
      <vt:lpstr>PowerPoint Presentation</vt:lpstr>
      <vt:lpstr>A Human DNA Sequence</vt:lpstr>
      <vt:lpstr>The GWAS paradigm</vt:lpstr>
      <vt:lpstr>Common vs Rare Variants</vt:lpstr>
      <vt:lpstr>GWAS findings</vt:lpstr>
      <vt:lpstr>Genome-wide significant SNPs by MAF</vt:lpstr>
      <vt:lpstr>Genome-wide significant SNPs by MAF</vt:lpstr>
      <vt:lpstr>Genome-wide significant SNPs by MAF</vt:lpstr>
      <vt:lpstr>Phenotypes:  binary trait</vt:lpstr>
      <vt:lpstr>Phenotypes:  quantitative trait (QT)</vt:lpstr>
      <vt:lpstr>Genotypes:  observed genotypes</vt:lpstr>
      <vt:lpstr>Additional covariates</vt:lpstr>
      <vt:lpstr>Study individuals: relatedness and population structure</vt:lpstr>
      <vt:lpstr>Single variant analysis</vt:lpstr>
      <vt:lpstr>Analysis methods</vt:lpstr>
      <vt:lpstr>Contingency table in Case/Control study GWAS </vt:lpstr>
      <vt:lpstr>Contingency table in Case/Control study GWAS </vt:lpstr>
      <vt:lpstr>Alternative formulation</vt:lpstr>
      <vt:lpstr>Visualizing results: Manhattan Plot</vt:lpstr>
      <vt:lpstr>Visualizing results: quantile-quantile (QQ) plot)</vt:lpstr>
      <vt:lpstr>Visualizing results: regional plot</vt:lpstr>
      <vt:lpstr>Sources of association</vt:lpstr>
      <vt:lpstr>Population stratification</vt:lpstr>
      <vt:lpstr>The stratification problem happens..</vt:lpstr>
      <vt:lpstr>Example of spurious association due to population stratification</vt:lpstr>
      <vt:lpstr>Possible solutions for population stratification</vt:lpstr>
      <vt:lpstr>Control for Population Stratification: Genomic control</vt:lpstr>
      <vt:lpstr>Genomic control example</vt:lpstr>
      <vt:lpstr>Genomic control example</vt:lpstr>
      <vt:lpstr>Genomic control example</vt:lpstr>
      <vt:lpstr>Genomic inflation factor</vt:lpstr>
      <vt:lpstr>QQ plots: a useful diagnostic</vt:lpstr>
      <vt:lpstr>Principal Components (PCs) Can Model Population Stratification</vt:lpstr>
      <vt:lpstr>Principal components analysis (PCA)</vt:lpstr>
      <vt:lpstr>Correcting for population structure using principal components</vt:lpstr>
      <vt:lpstr>Summary: analysis of common variants</vt:lpstr>
      <vt:lpstr>Pitfalls of Association Studies</vt:lpstr>
      <vt:lpstr>Cause for Inconsistency</vt:lpstr>
      <vt:lpstr>Should we Believe  Association Study Results?</vt:lpstr>
      <vt:lpstr>Causes for Inconsistency</vt:lpstr>
      <vt:lpstr>Replication, Replication, Replication</vt:lpstr>
      <vt:lpstr>Genotype imputation for Meta or joint analysis</vt:lpstr>
      <vt:lpstr>Using genotype imputation to  fill in missing genotypes</vt:lpstr>
      <vt:lpstr>Using genotype imputation to  fill in missing genotypes</vt:lpstr>
      <vt:lpstr>Using genotype imputation to  fill in missing genotypes</vt:lpstr>
      <vt:lpstr>Genotypes:  imputed dosages</vt:lpstr>
      <vt:lpstr>Imputation for Meta-Analysis</vt:lpstr>
      <vt:lpstr>Imputation</vt:lpstr>
      <vt:lpstr>Predictability of Phenotype</vt:lpstr>
      <vt:lpstr>GCTA</vt:lpstr>
      <vt:lpstr>Missing Heritability?</vt:lpstr>
      <vt:lpstr>SNPs regulate gene expression</vt:lpstr>
      <vt:lpstr>Genetic variants affect gene expression</vt:lpstr>
      <vt:lpstr>cis- and trans-acting eQTLs</vt:lpstr>
      <vt:lpstr>trans-eQTLs Hot-spots</vt:lpstr>
      <vt:lpstr>Prevalence of eQTLs</vt:lpstr>
      <vt:lpstr>GTEx Project</vt:lpstr>
      <vt:lpstr>Genetic effects across human tissues</vt:lpstr>
      <vt:lpstr>Characterizing eQTLs across tissues</vt:lpstr>
      <vt:lpstr>Integrating genetic and transcriptomic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Genome Wide Association Studies</dc:title>
  <dc:creator>Vardarajan, Badri N.</dc:creator>
  <cp:lastModifiedBy>Vardarajan, Badri N.</cp:lastModifiedBy>
  <cp:revision>12</cp:revision>
  <dcterms:created xsi:type="dcterms:W3CDTF">2023-10-03T03:11:47Z</dcterms:created>
  <dcterms:modified xsi:type="dcterms:W3CDTF">2023-10-04T02:39:43Z</dcterms:modified>
</cp:coreProperties>
</file>